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7"/>
  </p:notesMasterIdLst>
  <p:sldIdLst>
    <p:sldId id="256" r:id="rId2"/>
    <p:sldId id="359" r:id="rId3"/>
    <p:sldId id="327" r:id="rId4"/>
    <p:sldId id="371" r:id="rId5"/>
    <p:sldId id="310" r:id="rId6"/>
    <p:sldId id="432" r:id="rId7"/>
    <p:sldId id="430" r:id="rId8"/>
    <p:sldId id="266" r:id="rId9"/>
    <p:sldId id="369" r:id="rId10"/>
    <p:sldId id="370" r:id="rId11"/>
    <p:sldId id="408" r:id="rId12"/>
    <p:sldId id="259" r:id="rId13"/>
    <p:sldId id="260" r:id="rId14"/>
    <p:sldId id="261" r:id="rId15"/>
    <p:sldId id="262" r:id="rId16"/>
    <p:sldId id="326" r:id="rId17"/>
    <p:sldId id="399" r:id="rId18"/>
    <p:sldId id="328" r:id="rId19"/>
    <p:sldId id="336" r:id="rId20"/>
    <p:sldId id="409" r:id="rId21"/>
    <p:sldId id="339" r:id="rId22"/>
    <p:sldId id="410" r:id="rId23"/>
    <p:sldId id="267" r:id="rId24"/>
    <p:sldId id="362" r:id="rId25"/>
    <p:sldId id="388" r:id="rId26"/>
    <p:sldId id="400" r:id="rId27"/>
    <p:sldId id="401" r:id="rId28"/>
    <p:sldId id="402" r:id="rId29"/>
    <p:sldId id="391" r:id="rId30"/>
    <p:sldId id="405" r:id="rId31"/>
    <p:sldId id="406" r:id="rId32"/>
    <p:sldId id="412" r:id="rId33"/>
    <p:sldId id="413" r:id="rId34"/>
    <p:sldId id="433" r:id="rId35"/>
    <p:sldId id="393" r:id="rId36"/>
    <p:sldId id="414" r:id="rId37"/>
    <p:sldId id="416" r:id="rId38"/>
    <p:sldId id="396" r:id="rId39"/>
    <p:sldId id="417" r:id="rId40"/>
    <p:sldId id="418" r:id="rId41"/>
    <p:sldId id="397" r:id="rId42"/>
    <p:sldId id="407" r:id="rId43"/>
    <p:sldId id="263" r:id="rId44"/>
    <p:sldId id="368" r:id="rId45"/>
    <p:sldId id="372" r:id="rId46"/>
    <p:sldId id="411" r:id="rId47"/>
    <p:sldId id="375" r:id="rId48"/>
    <p:sldId id="376" r:id="rId49"/>
    <p:sldId id="377" r:id="rId50"/>
    <p:sldId id="379" r:id="rId51"/>
    <p:sldId id="382" r:id="rId52"/>
    <p:sldId id="383" r:id="rId53"/>
    <p:sldId id="386" r:id="rId54"/>
    <p:sldId id="338" r:id="rId55"/>
    <p:sldId id="387" r:id="rId56"/>
    <p:sldId id="434" r:id="rId57"/>
    <p:sldId id="344" r:id="rId58"/>
    <p:sldId id="275" r:id="rId59"/>
    <p:sldId id="257" r:id="rId60"/>
    <p:sldId id="288" r:id="rId61"/>
    <p:sldId id="289" r:id="rId62"/>
    <p:sldId id="312" r:id="rId63"/>
    <p:sldId id="356" r:id="rId64"/>
    <p:sldId id="313" r:id="rId65"/>
    <p:sldId id="314" r:id="rId66"/>
    <p:sldId id="316" r:id="rId67"/>
    <p:sldId id="317" r:id="rId68"/>
    <p:sldId id="320" r:id="rId69"/>
    <p:sldId id="272" r:id="rId70"/>
    <p:sldId id="273" r:id="rId71"/>
    <p:sldId id="279" r:id="rId72"/>
    <p:sldId id="281" r:id="rId73"/>
    <p:sldId id="278" r:id="rId74"/>
    <p:sldId id="419" r:id="rId75"/>
    <p:sldId id="274" r:id="rId76"/>
    <p:sldId id="276" r:id="rId77"/>
    <p:sldId id="290" r:id="rId78"/>
    <p:sldId id="277" r:id="rId79"/>
    <p:sldId id="420" r:id="rId80"/>
    <p:sldId id="282" r:id="rId81"/>
    <p:sldId id="298" r:id="rId82"/>
    <p:sldId id="293" r:id="rId83"/>
    <p:sldId id="297" r:id="rId84"/>
    <p:sldId id="296" r:id="rId85"/>
    <p:sldId id="295" r:id="rId86"/>
    <p:sldId id="421" r:id="rId87"/>
    <p:sldId id="335" r:id="rId88"/>
    <p:sldId id="334" r:id="rId89"/>
    <p:sldId id="302" r:id="rId90"/>
    <p:sldId id="431" r:id="rId91"/>
    <p:sldId id="424" r:id="rId92"/>
    <p:sldId id="423" r:id="rId93"/>
    <p:sldId id="422" r:id="rId94"/>
    <p:sldId id="435" r:id="rId95"/>
    <p:sldId id="358" r:id="rId96"/>
    <p:sldId id="294" r:id="rId97"/>
    <p:sldId id="307" r:id="rId98"/>
    <p:sldId id="425" r:id="rId99"/>
    <p:sldId id="426" r:id="rId100"/>
    <p:sldId id="357" r:id="rId101"/>
    <p:sldId id="270" r:id="rId102"/>
    <p:sldId id="427" r:id="rId103"/>
    <p:sldId id="428" r:id="rId104"/>
    <p:sldId id="429" r:id="rId105"/>
    <p:sldId id="345" r:id="rId106"/>
    <p:sldId id="347" r:id="rId107"/>
    <p:sldId id="349" r:id="rId108"/>
    <p:sldId id="350" r:id="rId109"/>
    <p:sldId id="351" r:id="rId110"/>
    <p:sldId id="352" r:id="rId111"/>
    <p:sldId id="353" r:id="rId112"/>
    <p:sldId id="354" r:id="rId113"/>
    <p:sldId id="346" r:id="rId114"/>
    <p:sldId id="348" r:id="rId115"/>
    <p:sldId id="360"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69" userDrawn="1">
          <p15:clr>
            <a:srgbClr val="A4A3A4"/>
          </p15:clr>
        </p15:guide>
        <p15:guide id="2" pos="61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FF"/>
    <a:srgbClr val="FF3399"/>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54" autoAdjust="0"/>
    <p:restoredTop sz="94660"/>
  </p:normalViewPr>
  <p:slideViewPr>
    <p:cSldViewPr snapToGrid="0">
      <p:cViewPr varScale="1">
        <p:scale>
          <a:sx n="110" d="100"/>
          <a:sy n="110" d="100"/>
        </p:scale>
        <p:origin x="350" y="82"/>
      </p:cViewPr>
      <p:guideLst>
        <p:guide orient="horz" pos="4269"/>
        <p:guide pos="619"/>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FBA6D-BD8D-4319-9B8F-54D25DEE77D2}" type="datetimeFigureOut">
              <a:rPr lang="en-CA" smtClean="0"/>
              <a:t>2022-11-11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027DB-7AC7-40AC-A4F9-E9E9D764A625}" type="slidenum">
              <a:rPr lang="en-CA" smtClean="0"/>
              <a:t>‹#›</a:t>
            </a:fld>
            <a:endParaRPr lang="en-CA"/>
          </a:p>
        </p:txBody>
      </p:sp>
    </p:spTree>
    <p:extLst>
      <p:ext uri="{BB962C8B-B14F-4D97-AF65-F5344CB8AC3E}">
        <p14:creationId xmlns:p14="http://schemas.microsoft.com/office/powerpoint/2010/main" val="625222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B5BD85D0-661F-4C31-B875-64933B7810A9}" type="slidenum">
              <a:rPr lang="en-AU" altLang="en-US" sz="1200">
                <a:latin typeface="Arial" panose="020B0604020202020204" pitchFamily="34" charset="0"/>
              </a:rPr>
              <a:pPr/>
              <a:t>47</a:t>
            </a:fld>
            <a:endParaRPr lang="en-AU" altLang="en-US" sz="1200">
              <a:latin typeface="Arial" panose="020B0604020202020204" pitchFamily="34"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r>
              <a:rPr lang="en-CA" altLang="en-US"/>
              <a:t>MYERS:Stock-recruitment data are much like Hobbes’ view of primitive man: Nasty, brutish and short (outliers, bias, short time series)</a:t>
            </a:r>
          </a:p>
          <a:p>
            <a:pPr eaLnBrk="1" hangingPunct="1"/>
            <a:endParaRPr lang="en-US" altLang="en-US" b="1"/>
          </a:p>
          <a:p>
            <a:pPr eaLnBrk="1" hangingPunct="1"/>
            <a:endParaRPr lang="en-US" altLang="en-US" b="1"/>
          </a:p>
          <a:p>
            <a:pPr eaLnBrk="1" hangingPunct="1"/>
            <a:r>
              <a:rPr lang="en-US" altLang="en-US" b="1"/>
              <a:t>Productivity is the fundamental determinant of a fish population’s resilience to fishing</a:t>
            </a:r>
          </a:p>
          <a:p>
            <a:pPr eaLnBrk="1" hangingPunct="1"/>
            <a:r>
              <a:rPr lang="en-US" altLang="en-US" b="1"/>
              <a:t>Productivity determines important reference points for management</a:t>
            </a:r>
          </a:p>
          <a:p>
            <a:pPr eaLnBrk="1" hangingPunct="1"/>
            <a:r>
              <a:rPr lang="en-US" altLang="en-US" b="1"/>
              <a:t>Estimation of recruitment productivity parameters </a:t>
            </a:r>
            <a:r>
              <a:rPr lang="en-CA" altLang="en-US" b="1">
                <a:cs typeface="Arial" panose="020B0604020202020204" pitchFamily="34" charset="0"/>
              </a:rPr>
              <a:t>a principal concern in stock assessment</a:t>
            </a:r>
            <a:endParaRPr lang="en-US" altLang="en-US" b="1">
              <a:cs typeface="Arial" panose="020B0604020202020204" pitchFamily="34" charset="0"/>
            </a:endParaRPr>
          </a:p>
          <a:p>
            <a:pPr eaLnBrk="1" hangingPunct="1"/>
            <a:endParaRPr lang="en-US" altLang="en-US" b="1"/>
          </a:p>
        </p:txBody>
      </p:sp>
    </p:spTree>
    <p:extLst>
      <p:ext uri="{BB962C8B-B14F-4D97-AF65-F5344CB8AC3E}">
        <p14:creationId xmlns:p14="http://schemas.microsoft.com/office/powerpoint/2010/main" val="3159799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7B8D3291-F89C-4E32-87DE-B393D9CBB0FD}" type="slidenum">
              <a:rPr lang="en-AU" altLang="en-US" sz="1200">
                <a:latin typeface="Arial" panose="020B0604020202020204" pitchFamily="34" charset="0"/>
              </a:rPr>
              <a:pPr/>
              <a:t>48</a:t>
            </a:fld>
            <a:endParaRPr lang="en-AU" altLang="en-US" sz="1200">
              <a:latin typeface="Arial" panose="020B0604020202020204" pitchFamily="34"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r>
              <a:rPr lang="en-CA" altLang="en-US"/>
              <a:t>Mechanism for recruitment productivity</a:t>
            </a:r>
            <a:endParaRPr lang="en-AU" altLang="en-US"/>
          </a:p>
        </p:txBody>
      </p:sp>
    </p:spTree>
    <p:extLst>
      <p:ext uri="{BB962C8B-B14F-4D97-AF65-F5344CB8AC3E}">
        <p14:creationId xmlns:p14="http://schemas.microsoft.com/office/powerpoint/2010/main" val="1121104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480D8B1F-8B8E-4D81-B31A-25B5169A4372}" type="slidenum">
              <a:rPr lang="en-AU" altLang="en-US" sz="1200">
                <a:latin typeface="Arial" panose="020B0604020202020204" pitchFamily="34" charset="0"/>
              </a:rPr>
              <a:pPr/>
              <a:t>49</a:t>
            </a:fld>
            <a:endParaRPr lang="en-AU" altLang="en-US" sz="1200">
              <a:latin typeface="Arial" panose="020B0604020202020204"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438817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E6540ABF-4EC2-49CD-9BEE-62CBD63C0021}" type="slidenum">
              <a:rPr lang="en-AU" altLang="en-US" sz="1200">
                <a:latin typeface="Arial" panose="020B0604020202020204" pitchFamily="34" charset="0"/>
              </a:rPr>
              <a:pPr/>
              <a:t>50</a:t>
            </a:fld>
            <a:endParaRPr lang="en-AU" altLang="en-US" sz="1200">
              <a:latin typeface="Arial" panose="020B0604020202020204" pitchFamily="34"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spcBef>
                <a:spcPct val="50000"/>
              </a:spcBef>
            </a:pPr>
            <a:r>
              <a:rPr lang="en-CA" altLang="en-US" b="1">
                <a:solidFill>
                  <a:srgbClr val="FF0000"/>
                </a:solidFill>
              </a:rPr>
              <a:t>Flat stock recruit relationships seem to be ubiquitous in fish populations (Myers database)</a:t>
            </a:r>
            <a:br>
              <a:rPr lang="en-CA" altLang="en-US" b="1">
                <a:solidFill>
                  <a:srgbClr val="FF0000"/>
                </a:solidFill>
              </a:rPr>
            </a:br>
            <a:r>
              <a:rPr lang="en-CA" altLang="en-US" b="1"/>
              <a:t>www.mscs.dal.ca/~myers/welcome.html</a:t>
            </a:r>
          </a:p>
          <a:p>
            <a:pPr eaLnBrk="1" hangingPunct="1">
              <a:spcBef>
                <a:spcPct val="50000"/>
              </a:spcBef>
            </a:pPr>
            <a:r>
              <a:rPr lang="en-CA" altLang="en-US" b="1"/>
              <a:t>JUVENILES</a:t>
            </a:r>
          </a:p>
          <a:p>
            <a:pPr eaLnBrk="1" hangingPunct="1"/>
            <a:endParaRPr lang="en-CA" altLang="en-US" b="1" i="1">
              <a:solidFill>
                <a:schemeClr val="accent2"/>
              </a:solidFill>
            </a:endParaRPr>
          </a:p>
          <a:p>
            <a:pPr eaLnBrk="1" hangingPunct="1"/>
            <a:endParaRPr lang="en-CA" altLang="en-US" b="1" i="1">
              <a:solidFill>
                <a:schemeClr val="accent2"/>
              </a:solidFill>
            </a:endParaRPr>
          </a:p>
          <a:p>
            <a:pPr eaLnBrk="1" hangingPunct="1"/>
            <a:r>
              <a:rPr lang="en-CA" altLang="en-US" b="1" i="1">
                <a:solidFill>
                  <a:schemeClr val="accent2"/>
                </a:solidFill>
              </a:rPr>
              <a:t>1. M</a:t>
            </a:r>
            <a:r>
              <a:rPr lang="en-CA" altLang="en-US" b="1">
                <a:solidFill>
                  <a:schemeClr val="accent2"/>
                </a:solidFill>
              </a:rPr>
              <a:t> = </a:t>
            </a:r>
            <a:r>
              <a:rPr lang="en-CA" altLang="en-US" b="1" i="1">
                <a:solidFill>
                  <a:schemeClr val="accent2"/>
                </a:solidFill>
              </a:rPr>
              <a:t>M</a:t>
            </a:r>
            <a:r>
              <a:rPr lang="en-CA" altLang="en-US" b="1">
                <a:solidFill>
                  <a:schemeClr val="accent2"/>
                </a:solidFill>
              </a:rPr>
              <a:t>0 + </a:t>
            </a:r>
            <a:r>
              <a:rPr lang="en-CA" altLang="en-US" b="1" i="1">
                <a:solidFill>
                  <a:schemeClr val="accent2"/>
                </a:solidFill>
              </a:rPr>
              <a:t>M</a:t>
            </a:r>
            <a:r>
              <a:rPr lang="en-CA" altLang="en-US" b="1">
                <a:solidFill>
                  <a:schemeClr val="accent2"/>
                </a:solidFill>
              </a:rPr>
              <a:t>1N</a:t>
            </a:r>
          </a:p>
          <a:p>
            <a:pPr eaLnBrk="1" hangingPunct="1"/>
            <a:r>
              <a:rPr lang="en-CA" altLang="en-US" b="1" i="1">
                <a:solidFill>
                  <a:schemeClr val="accent2"/>
                </a:solidFill>
              </a:rPr>
              <a:t>2</a:t>
            </a:r>
            <a:r>
              <a:rPr lang="en-CA" altLang="en-US" b="1">
                <a:solidFill>
                  <a:schemeClr val="accent2"/>
                </a:solidFill>
              </a:rPr>
              <a:t>. d</a:t>
            </a:r>
            <a:r>
              <a:rPr lang="en-CA" altLang="en-US" b="1" i="1">
                <a:solidFill>
                  <a:schemeClr val="accent2"/>
                </a:solidFill>
              </a:rPr>
              <a:t>N</a:t>
            </a:r>
            <a:r>
              <a:rPr lang="en-CA" altLang="en-US" b="1">
                <a:solidFill>
                  <a:schemeClr val="accent2"/>
                </a:solidFill>
              </a:rPr>
              <a:t>/d</a:t>
            </a:r>
            <a:r>
              <a:rPr lang="en-CA" altLang="en-US" b="1" i="1">
                <a:solidFill>
                  <a:schemeClr val="accent2"/>
                </a:solidFill>
              </a:rPr>
              <a:t>t</a:t>
            </a:r>
            <a:r>
              <a:rPr lang="en-CA" altLang="en-US" b="1">
                <a:solidFill>
                  <a:schemeClr val="accent2"/>
                </a:solidFill>
              </a:rPr>
              <a:t> = -</a:t>
            </a:r>
            <a:r>
              <a:rPr lang="en-CA" altLang="en-US" b="1" i="1">
                <a:solidFill>
                  <a:schemeClr val="accent2"/>
                </a:solidFill>
              </a:rPr>
              <a:t>MNt = (M</a:t>
            </a:r>
            <a:r>
              <a:rPr lang="en-CA" altLang="en-US" b="1">
                <a:solidFill>
                  <a:schemeClr val="accent2"/>
                </a:solidFill>
              </a:rPr>
              <a:t>0 + </a:t>
            </a:r>
            <a:r>
              <a:rPr lang="en-CA" altLang="en-US" b="1" i="1">
                <a:solidFill>
                  <a:schemeClr val="accent2"/>
                </a:solidFill>
              </a:rPr>
              <a:t>M</a:t>
            </a:r>
            <a:r>
              <a:rPr lang="en-CA" altLang="en-US" b="1">
                <a:solidFill>
                  <a:schemeClr val="accent2"/>
                </a:solidFill>
              </a:rPr>
              <a:t>1</a:t>
            </a:r>
            <a:r>
              <a:rPr lang="en-CA" altLang="en-US" b="1" i="1">
                <a:solidFill>
                  <a:schemeClr val="accent2"/>
                </a:solidFill>
              </a:rPr>
              <a:t>Nt</a:t>
            </a:r>
            <a:r>
              <a:rPr lang="en-CA" altLang="en-US" b="1">
                <a:solidFill>
                  <a:schemeClr val="accent2"/>
                </a:solidFill>
              </a:rPr>
              <a:t>)</a:t>
            </a:r>
            <a:r>
              <a:rPr lang="en-CA" altLang="en-US" b="1" i="1">
                <a:solidFill>
                  <a:schemeClr val="accent2"/>
                </a:solidFill>
              </a:rPr>
              <a:t>Nt</a:t>
            </a:r>
          </a:p>
          <a:p>
            <a:pPr eaLnBrk="1" hangingPunct="1"/>
            <a:r>
              <a:rPr lang="en-CA" altLang="en-US" b="1" i="1">
                <a:solidFill>
                  <a:schemeClr val="accent2"/>
                </a:solidFill>
              </a:rPr>
              <a:t>3. </a:t>
            </a:r>
            <a:r>
              <a:rPr lang="en-CA" altLang="en-US" b="1">
                <a:solidFill>
                  <a:schemeClr val="accent2"/>
                </a:solidFill>
              </a:rPr>
              <a:t>Integrate </a:t>
            </a:r>
            <a:r>
              <a:rPr lang="en-CA" altLang="en-US" b="1" i="1">
                <a:solidFill>
                  <a:schemeClr val="accent2"/>
                </a:solidFill>
              </a:rPr>
              <a:t>2</a:t>
            </a:r>
            <a:r>
              <a:rPr lang="en-CA" altLang="en-US" b="1">
                <a:solidFill>
                  <a:schemeClr val="accent2"/>
                </a:solidFill>
              </a:rPr>
              <a:t> to get</a:t>
            </a:r>
            <a:r>
              <a:rPr lang="en-CA" altLang="en-US" b="1" i="1">
                <a:solidFill>
                  <a:schemeClr val="accent2"/>
                </a:solidFill>
              </a:rPr>
              <a:t> Nt+1</a:t>
            </a:r>
          </a:p>
          <a:p>
            <a:pPr eaLnBrk="1" hangingPunct="1"/>
            <a:r>
              <a:rPr lang="en-CA" altLang="en-US" b="1" i="1">
                <a:solidFill>
                  <a:schemeClr val="accent2"/>
                </a:solidFill>
              </a:rPr>
              <a:t>4. </a:t>
            </a:r>
            <a:r>
              <a:rPr lang="en-CA" altLang="en-US" b="1">
                <a:solidFill>
                  <a:schemeClr val="accent2"/>
                </a:solidFill>
              </a:rPr>
              <a:t>Gives equation of Beverton-Holt form</a:t>
            </a:r>
          </a:p>
          <a:p>
            <a:pPr eaLnBrk="1" hangingPunct="1"/>
            <a:endParaRPr lang="en-US" altLang="en-US" b="1" i="1">
              <a:solidFill>
                <a:schemeClr val="accent2"/>
              </a:solidFill>
            </a:endParaRPr>
          </a:p>
        </p:txBody>
      </p:sp>
    </p:spTree>
    <p:extLst>
      <p:ext uri="{BB962C8B-B14F-4D97-AF65-F5344CB8AC3E}">
        <p14:creationId xmlns:p14="http://schemas.microsoft.com/office/powerpoint/2010/main" val="3500325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51</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1275771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52</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3421360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53</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3958548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5392173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48833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174939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006926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0D6541-6A28-4C84-AE9F-73751BB3182A}" type="datetimeFigureOut">
              <a:rPr lang="en-CA" smtClean="0"/>
              <a:t>2022-11-11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pic>
        <p:nvPicPr>
          <p:cNvPr id="8"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95103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C10D6541-6A28-4C84-AE9F-73751BB3182A}" type="datetimeFigureOut">
              <a:rPr lang="en-CA" smtClean="0"/>
              <a:t>2022-11-11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pic>
        <p:nvPicPr>
          <p:cNvPr id="9"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35173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C10D6541-6A28-4C84-AE9F-73751BB3182A}" type="datetimeFigureOut">
              <a:rPr lang="en-CA" smtClean="0"/>
              <a:t>2022-11-11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EDFA2F9-C25F-4A63-B46B-7B5C200A39D1}" type="slidenum">
              <a:rPr lang="en-CA" smtClean="0"/>
              <a:t>‹#›</a:t>
            </a:fld>
            <a:endParaRPr lang="en-CA"/>
          </a:p>
        </p:txBody>
      </p:sp>
      <p:pic>
        <p:nvPicPr>
          <p:cNvPr id="11"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63768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C10D6541-6A28-4C84-AE9F-73751BB3182A}" type="datetimeFigureOut">
              <a:rPr lang="en-CA" smtClean="0"/>
              <a:t>2022-11-11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326342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0D6541-6A28-4C84-AE9F-73751BB3182A}" type="datetimeFigureOut">
              <a:rPr lang="en-CA" smtClean="0"/>
              <a:t>2022-11-11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459662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0D6541-6A28-4C84-AE9F-73751BB3182A}" type="datetimeFigureOut">
              <a:rPr lang="en-CA" smtClean="0"/>
              <a:t>2022-11-11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151129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0D6541-6A28-4C84-AE9F-73751BB3182A}" type="datetimeFigureOut">
              <a:rPr lang="en-CA" smtClean="0"/>
              <a:t>2022-11-11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1504216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0D6541-6A28-4C84-AE9F-73751BB3182A}" type="datetimeFigureOut">
              <a:rPr lang="en-CA" smtClean="0"/>
              <a:t>2022-11-11</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DFA2F9-C25F-4A63-B46B-7B5C200A39D1}" type="slidenum">
              <a:rPr lang="en-CA" smtClean="0"/>
              <a:t>‹#›</a:t>
            </a:fld>
            <a:endParaRPr lang="en-CA"/>
          </a:p>
        </p:txBody>
      </p:sp>
    </p:spTree>
    <p:extLst>
      <p:ext uri="{BB962C8B-B14F-4D97-AF65-F5344CB8AC3E}">
        <p14:creationId xmlns:p14="http://schemas.microsoft.com/office/powerpoint/2010/main" val="3692151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dfo-mpo.gc.ca/reports-rapports/regs/sff-cpd/precaution-back-fiche-eng.ht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TESA-workshops/LR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github.com/TESA-workshops/Ref-Pt-101"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ec.europa.eu/oceans-and-fisheries/policy/common-fisheries-policy-cfp_en"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71.png"/><Relationship Id="rId1" Type="http://schemas.openxmlformats.org/officeDocument/2006/relationships/slideLayout" Target="../slideLayouts/slideLayout2.xml"/><Relationship Id="rId5" Type="http://schemas.openxmlformats.org/officeDocument/2006/relationships/image" Target="../media/image292.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TESA-workshops/LRP"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9.png"/><Relationship Id="rId7" Type="http://schemas.openxmlformats.org/officeDocument/2006/relationships/image" Target="../media/image4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7.wmf"/><Relationship Id="rId5" Type="http://schemas.openxmlformats.org/officeDocument/2006/relationships/oleObject" Target="../embeddings/oleObject1.bin"/><Relationship Id="rId4" Type="http://schemas.openxmlformats.org/officeDocument/2006/relationships/image" Target="../media/image46.emf"/></Relationships>
</file>

<file path=ppt/slides/_rels/slide5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1.wmf"/><Relationship Id="rId5" Type="http://schemas.openxmlformats.org/officeDocument/2006/relationships/oleObject" Target="../embeddings/oleObject3.bin"/><Relationship Id="rId4" Type="http://schemas.openxmlformats.org/officeDocument/2006/relationships/image" Target="../media/image50.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63.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80.png"/><Relationship Id="rId4" Type="http://schemas.openxmlformats.org/officeDocument/2006/relationships/image" Target="../media/image270.png"/></Relationships>
</file>

<file path=ppt/slides/_rels/slide64.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www.pnas.org/doi/epdf/10.1073/pnas.2100695118" TargetMode="Externa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1.xml.rels><?xml version="1.0" encoding="UTF-8" standalone="yes"?>
<Relationships xmlns="http://schemas.openxmlformats.org/package/2006/relationships"><Relationship Id="rId2" Type="http://schemas.openxmlformats.org/officeDocument/2006/relationships/image" Target="../media/image9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8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0.png"/><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8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50.png"/><Relationship Id="rId5" Type="http://schemas.openxmlformats.org/officeDocument/2006/relationships/image" Target="../media/image780.png"/><Relationship Id="rId4" Type="http://schemas.openxmlformats.org/officeDocument/2006/relationships/image" Target="../media/image115.png"/></Relationships>
</file>

<file path=ppt/slides/_rels/slide8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91.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2.png"/><Relationship Id="rId4" Type="http://schemas.openxmlformats.org/officeDocument/2006/relationships/image" Target="../media/image118.png"/></Relationships>
</file>

<file path=ppt/slides/_rels/slide92.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20.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2.png"/><Relationship Id="rId4" Type="http://schemas.openxmlformats.org/officeDocument/2006/relationships/image" Target="../media/image820.png"/></Relationships>
</file>

<file path=ppt/slides/_rels/slide9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9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9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9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940.png"/></Relationships>
</file>

<file path=ppt/slides/_rels/slide9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7.png"/><Relationship Id="rId1" Type="http://schemas.openxmlformats.org/officeDocument/2006/relationships/slideLayout" Target="../slideLayouts/slideLayout2.xml"/><Relationship Id="rId11" Type="http://schemas.openxmlformats.org/officeDocument/2006/relationships/image" Target="../media/image960.png"/><Relationship Id="rId10" Type="http://schemas.openxmlformats.org/officeDocument/2006/relationships/image" Target="../media/image950.png"/><Relationship Id="rId4" Type="http://schemas.openxmlformats.org/officeDocument/2006/relationships/image" Target="../media/image131.png"/><Relationship Id="rId9" Type="http://schemas.openxmlformats.org/officeDocument/2006/relationships/image" Target="../media/image94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498289"/>
          </a:xfrm>
        </p:spPr>
        <p:txBody>
          <a:bodyPr/>
          <a:lstStyle/>
          <a:p>
            <a:r>
              <a:rPr lang="en-US" dirty="0"/>
              <a:t>Reference Points 101</a:t>
            </a:r>
            <a:endParaRPr lang="en-CA" dirty="0"/>
          </a:p>
        </p:txBody>
      </p:sp>
      <p:sp>
        <p:nvSpPr>
          <p:cNvPr id="3" name="Subtitle 2"/>
          <p:cNvSpPr>
            <a:spLocks noGrp="1"/>
          </p:cNvSpPr>
          <p:nvPr>
            <p:ph type="subTitle" idx="1"/>
          </p:nvPr>
        </p:nvSpPr>
        <p:spPr>
          <a:xfrm>
            <a:off x="1524000" y="2866747"/>
            <a:ext cx="9144000" cy="1655762"/>
          </a:xfrm>
        </p:spPr>
        <p:txBody>
          <a:bodyPr>
            <a:normAutofit lnSpcReduction="10000"/>
          </a:bodyPr>
          <a:lstStyle/>
          <a:p>
            <a:r>
              <a:rPr lang="en-US" dirty="0"/>
              <a:t>Robyn Forrest and Tim Barrett</a:t>
            </a:r>
          </a:p>
          <a:p>
            <a:r>
              <a:rPr lang="en-US" dirty="0"/>
              <a:t>Nov 15 and 22, 2022</a:t>
            </a:r>
          </a:p>
          <a:p>
            <a:endParaRPr lang="en-US" dirty="0"/>
          </a:p>
          <a:p>
            <a:r>
              <a:rPr lang="en-US" b="1" dirty="0"/>
              <a:t>Technical Expertise in Stock Assessment (TESA) Webinar</a:t>
            </a:r>
            <a:endParaRPr lang="en-CA" b="1" dirty="0"/>
          </a:p>
        </p:txBody>
      </p:sp>
      <p:pic>
        <p:nvPicPr>
          <p:cNvPr id="4" name="Picture 10" descr="Image result for fisheries and oceans canada"/>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0426" y="5878285"/>
            <a:ext cx="7231147" cy="765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619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960" y="217370"/>
            <a:ext cx="10515600" cy="1325563"/>
          </a:xfrm>
        </p:spPr>
        <p:txBody>
          <a:bodyPr/>
          <a:lstStyle/>
          <a:p>
            <a:r>
              <a:rPr lang="en-US" dirty="0"/>
              <a:t>What are reference points?</a:t>
            </a:r>
          </a:p>
        </p:txBody>
      </p:sp>
      <p:pic>
        <p:nvPicPr>
          <p:cNvPr id="4" name="Picture 3"/>
          <p:cNvPicPr>
            <a:picLocks noChangeAspect="1"/>
          </p:cNvPicPr>
          <p:nvPr/>
        </p:nvPicPr>
        <p:blipFill>
          <a:blip r:embed="rId2"/>
          <a:stretch>
            <a:fillRect/>
          </a:stretch>
        </p:blipFill>
        <p:spPr>
          <a:xfrm>
            <a:off x="7749914" y="880152"/>
            <a:ext cx="4388136" cy="5850848"/>
          </a:xfrm>
          <a:prstGeom prst="rect">
            <a:avLst/>
          </a:prstGeom>
        </p:spPr>
      </p:pic>
      <p:sp>
        <p:nvSpPr>
          <p:cNvPr id="7" name="Rectangle 6"/>
          <p:cNvSpPr/>
          <p:nvPr/>
        </p:nvSpPr>
        <p:spPr>
          <a:xfrm>
            <a:off x="440960" y="1717621"/>
            <a:ext cx="7108745" cy="3108543"/>
          </a:xfrm>
          <a:prstGeom prst="rect">
            <a:avLst/>
          </a:prstGeom>
          <a:ln>
            <a:solidFill>
              <a:schemeClr val="tx2"/>
            </a:solidFill>
          </a:ln>
        </p:spPr>
        <p:txBody>
          <a:bodyPr wrap="square">
            <a:spAutoFit/>
          </a:bodyPr>
          <a:lstStyle/>
          <a:p>
            <a:r>
              <a:rPr lang="en-US" sz="2800" dirty="0">
                <a:solidFill>
                  <a:schemeClr val="tx2"/>
                </a:solidFill>
              </a:rPr>
              <a:t>“Fisheries management is a decision making process which includes </a:t>
            </a:r>
            <a:r>
              <a:rPr lang="en-US" sz="2800" b="1" dirty="0">
                <a:solidFill>
                  <a:schemeClr val="tx2"/>
                </a:solidFill>
              </a:rPr>
              <a:t>uncertainties</a:t>
            </a:r>
            <a:r>
              <a:rPr lang="en-US" sz="2800" dirty="0">
                <a:solidFill>
                  <a:schemeClr val="tx2"/>
                </a:solidFill>
              </a:rPr>
              <a:t>. When providing advice to fisheries managers, it is not sufficient to merely describe the uncertainties but we should also predict the </a:t>
            </a:r>
            <a:r>
              <a:rPr lang="en-US" sz="2800" b="1" dirty="0">
                <a:solidFill>
                  <a:schemeClr val="tx2"/>
                </a:solidFill>
              </a:rPr>
              <a:t>consequences of the possible management measures</a:t>
            </a:r>
            <a:r>
              <a:rPr lang="en-US" sz="2800" dirty="0">
                <a:solidFill>
                  <a:schemeClr val="tx2"/>
                </a:solidFill>
              </a:rPr>
              <a:t>; this involves the concept of risk.”</a:t>
            </a:r>
          </a:p>
        </p:txBody>
      </p:sp>
      <p:sp>
        <p:nvSpPr>
          <p:cNvPr id="8" name="Rectangle 7"/>
          <p:cNvSpPr/>
          <p:nvPr/>
        </p:nvSpPr>
        <p:spPr>
          <a:xfrm>
            <a:off x="440959" y="5063105"/>
            <a:ext cx="7108745" cy="1384995"/>
          </a:xfrm>
          <a:prstGeom prst="rect">
            <a:avLst/>
          </a:prstGeom>
        </p:spPr>
        <p:txBody>
          <a:bodyPr wrap="square">
            <a:spAutoFit/>
          </a:bodyPr>
          <a:lstStyle/>
          <a:p>
            <a:pPr marL="271463" indent="-271463">
              <a:buFont typeface="Arial" panose="020B0604020202020204" pitchFamily="34" charset="0"/>
              <a:buChar char="•"/>
              <a:tabLst>
                <a:tab pos="271463" algn="l"/>
              </a:tabLst>
            </a:pPr>
            <a:r>
              <a:rPr lang="en-US" sz="2800" dirty="0"/>
              <a:t>Reference points are components of objectives for the fishery, against which consequences are evaluated. </a:t>
            </a:r>
          </a:p>
        </p:txBody>
      </p:sp>
    </p:spTree>
    <p:extLst>
      <p:ext uri="{BB962C8B-B14F-4D97-AF65-F5344CB8AC3E}">
        <p14:creationId xmlns:p14="http://schemas.microsoft.com/office/powerpoint/2010/main" val="45893741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4"/>
                <a:ext cx="11014364" cy="3955743"/>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r>
                      <a:rPr lang="en-US" b="0" i="0" smtClean="0">
                        <a:latin typeface="Cambria Math" panose="02040503050406030204" pitchFamily="18" charset="0"/>
                      </a:rPr>
                      <m:t>=</m:t>
                    </m:r>
                    <m:f>
                      <m:fPr>
                        <m:ctrlPr>
                          <a:rPr lang="en-CA" i="1" smtClean="0">
                            <a:latin typeface="Cambria Math" panose="02040503050406030204" pitchFamily="18" charset="0"/>
                          </a:rPr>
                        </m:ctrlPr>
                      </m:fPr>
                      <m:num>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num>
                      <m:den>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den>
                    </m:f>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oMath>
                </a14:m>
                <a:r>
                  <a:rPr lang="en-CA" dirty="0"/>
                  <a:t> = SSB-per-recruit when fishing at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 </m:t>
                    </m:r>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oMath>
                </a14:m>
                <a:r>
                  <a:rPr lang="en-CA" dirty="0"/>
                  <a:t> = unfished SSB-per-recruit (i.e., </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𝐹</m:t>
                    </m:r>
                    <m:r>
                      <a:rPr lang="en-US" b="0" i="1" smtClean="0">
                        <a:latin typeface="Cambria Math" panose="02040503050406030204" pitchFamily="18" charset="0"/>
                      </a:rPr>
                      <m:t>=0</m:t>
                    </m:r>
                  </m:oMath>
                </a14:m>
                <a:r>
                  <a:rPr lang="en-US" b="0" dirty="0"/>
                  <a:t>)</a:t>
                </a:r>
              </a:p>
              <a:p>
                <a:r>
                  <a:rPr lang="en-US" dirty="0" smtClean="0">
                    <a:solidFill>
                      <a:srgbClr val="FF0000"/>
                    </a:solidFill>
                  </a:rPr>
                  <a:t>SPR does </a:t>
                </a:r>
                <a:r>
                  <a:rPr lang="en-US" u="sng" dirty="0" smtClean="0">
                    <a:solidFill>
                      <a:srgbClr val="FF0000"/>
                    </a:solidFill>
                  </a:rPr>
                  <a:t>not</a:t>
                </a:r>
                <a:r>
                  <a:rPr lang="en-US" dirty="0" smtClean="0">
                    <a:solidFill>
                      <a:srgbClr val="FF0000"/>
                    </a:solidFill>
                  </a:rPr>
                  <a:t> stand for </a:t>
                </a:r>
                <a:r>
                  <a:rPr lang="en-US" dirty="0" err="1" smtClean="0">
                    <a:solidFill>
                      <a:srgbClr val="FF0000"/>
                    </a:solidFill>
                  </a:rPr>
                  <a:t>Spawners</a:t>
                </a:r>
                <a:r>
                  <a:rPr lang="en-US" dirty="0" smtClean="0">
                    <a:solidFill>
                      <a:srgbClr val="FF0000"/>
                    </a:solidFill>
                  </a:rPr>
                  <a:t> per Recruit! SPR is a ratio of ratios (i.e., Fished </a:t>
                </a:r>
                <a:r>
                  <a:rPr lang="en-US" dirty="0" err="1" smtClean="0">
                    <a:solidFill>
                      <a:srgbClr val="FF0000"/>
                    </a:solidFill>
                  </a:rPr>
                  <a:t>Spawners</a:t>
                </a:r>
                <a:r>
                  <a:rPr lang="en-US" dirty="0" smtClean="0">
                    <a:solidFill>
                      <a:srgbClr val="FF0000"/>
                    </a:solidFill>
                  </a:rPr>
                  <a:t> per Recruit divided by Unfished </a:t>
                </a:r>
                <a:r>
                  <a:rPr lang="en-US" dirty="0" err="1" smtClean="0">
                    <a:solidFill>
                      <a:srgbClr val="FF0000"/>
                    </a:solidFill>
                  </a:rPr>
                  <a:t>Spawners</a:t>
                </a:r>
                <a:r>
                  <a:rPr lang="en-US" dirty="0" smtClean="0">
                    <a:solidFill>
                      <a:srgbClr val="FF0000"/>
                    </a:solidFill>
                  </a:rPr>
                  <a:t> per Recruit) </a:t>
                </a:r>
              </a:p>
              <a:p>
                <a:r>
                  <a:rPr lang="en-US" dirty="0" smtClean="0">
                    <a:solidFill>
                      <a:srgbClr val="FF0000"/>
                    </a:solidFill>
                  </a:rPr>
                  <a:t>SPR represents the </a:t>
                </a:r>
                <a:r>
                  <a:rPr lang="en-US" dirty="0" err="1" smtClean="0">
                    <a:solidFill>
                      <a:srgbClr val="FF0000"/>
                    </a:solidFill>
                  </a:rPr>
                  <a:t>spawners</a:t>
                </a:r>
                <a:r>
                  <a:rPr lang="en-US" dirty="0" smtClean="0">
                    <a:solidFill>
                      <a:srgbClr val="FF0000"/>
                    </a:solidFill>
                  </a:rPr>
                  <a:t> per recruit under a given fishing mortality compared to how many there would be in the unfished population</a:t>
                </a:r>
                <a:endParaRPr lang="en-US" dirty="0" smtClean="0">
                  <a:solidFill>
                    <a:srgbClr val="FF0000"/>
                  </a:solidFill>
                </a:endParaRPr>
              </a:p>
              <a:p>
                <a:r>
                  <a:rPr lang="en-US" dirty="0" smtClean="0"/>
                  <a:t>Reference </a:t>
                </a:r>
                <a:r>
                  <a:rPr lang="en-US" dirty="0"/>
                  <a:t>points based on SPR </a:t>
                </a:r>
                <a:r>
                  <a:rPr lang="en-US" dirty="0" smtClean="0">
                    <a:solidFill>
                      <a:srgbClr val="FF0000"/>
                    </a:solidFill>
                  </a:rPr>
                  <a:t>are</a:t>
                </a:r>
                <a:r>
                  <a:rPr lang="en-US" dirty="0" smtClean="0"/>
                  <a:t> </a:t>
                </a:r>
                <a:r>
                  <a:rPr lang="en-US" dirty="0"/>
                  <a:t>independent of the SRR and are common proxies for </a:t>
                </a:r>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𝑀𝑆𝑌</m:t>
                    </m:r>
                  </m:oMath>
                </a14:m>
                <a:r>
                  <a:rPr lang="en-US" dirty="0"/>
                  <a:t> and </a:t>
                </a:r>
                <a14:m>
                  <m:oMath xmlns:m="http://schemas.openxmlformats.org/officeDocument/2006/math">
                    <m:r>
                      <a:rPr lang="en-US" i="1" dirty="0" smtClean="0">
                        <a:latin typeface="Cambria Math" panose="02040503050406030204" pitchFamily="18" charset="0"/>
                      </a:rPr>
                      <m:t>𝑆𝑆𝐵</m:t>
                    </m:r>
                    <m:r>
                      <a:rPr lang="en-US" i="1" baseline="-25000" dirty="0">
                        <a:latin typeface="Cambria Math" panose="02040503050406030204" pitchFamily="18" charset="0"/>
                      </a:rPr>
                      <m:t>𝑀𝑆𝑌</m:t>
                    </m:r>
                  </m:oMath>
                </a14:m>
                <a:endParaRPr lang="en-CA" baseline="-25000" dirty="0"/>
              </a:p>
              <a:p>
                <a:endParaRPr lang="en-CA" dirty="0"/>
              </a:p>
              <a:p>
                <a:pPr lvl="1"/>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14364" cy="3955743"/>
              </a:xfrm>
              <a:blipFill>
                <a:blip r:embed="rId2"/>
                <a:stretch>
                  <a:fillRect l="-997" r="-332" b="-8629"/>
                </a:stretch>
              </a:blipFill>
            </p:spPr>
            <p:txBody>
              <a:bodyPr/>
              <a:lstStyle/>
              <a:p>
                <a:r>
                  <a:rPr lang="en-US">
                    <a:noFill/>
                  </a:rPr>
                  <a:t> </a:t>
                </a:r>
              </a:p>
            </p:txBody>
          </p:sp>
        </mc:Fallback>
      </mc:AlternateContent>
    </p:spTree>
    <p:extLst>
      <p:ext uri="{BB962C8B-B14F-4D97-AF65-F5344CB8AC3E}">
        <p14:creationId xmlns:p14="http://schemas.microsoft.com/office/powerpoint/2010/main" val="288049413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047999" y="3331519"/>
            <a:ext cx="5943507" cy="3526481"/>
          </a:xfrm>
          <a:prstGeom prst="rect">
            <a:avLst/>
          </a:prstGeom>
        </p:spPr>
      </p:pic>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b="1" dirty="0">
              <a:solidFill>
                <a:srgbClr val="C0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0515600" cy="1505894"/>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oMath>
                </a14:m>
                <a:r>
                  <a:rPr lang="en-CA" dirty="0"/>
                  <a:t> decreases with increasing </a:t>
                </a:r>
                <a14:m>
                  <m:oMath xmlns:m="http://schemas.openxmlformats.org/officeDocument/2006/math">
                    <m:r>
                      <a:rPr lang="en-US" i="1">
                        <a:latin typeface="Cambria Math" panose="02040503050406030204" pitchFamily="18" charset="0"/>
                      </a:rPr>
                      <m:t>𝐹</m:t>
                    </m:r>
                  </m:oMath>
                </a14:m>
                <a:endParaRPr lang="en-CA" dirty="0"/>
              </a:p>
              <a:p>
                <a:r>
                  <a:rPr lang="en-CA" dirty="0"/>
                  <a:t>An example SPR vs. </a:t>
                </a:r>
                <a14:m>
                  <m:oMath xmlns:m="http://schemas.openxmlformats.org/officeDocument/2006/math">
                    <m:r>
                      <a:rPr lang="en-CA" i="1" dirty="0" smtClean="0">
                        <a:latin typeface="Cambria Math" panose="02040503050406030204" pitchFamily="18" charset="0"/>
                      </a:rPr>
                      <m:t>𝐹</m:t>
                    </m:r>
                  </m:oMath>
                </a14:m>
                <a:r>
                  <a:rPr lang="en-CA" dirty="0"/>
                  <a:t> </a:t>
                </a:r>
                <a:r>
                  <a:rPr lang="en-CA" dirty="0" smtClean="0"/>
                  <a:t>is </a:t>
                </a:r>
                <a:r>
                  <a:rPr lang="en-CA" dirty="0"/>
                  <a:t>plotted below where </a:t>
                </a:r>
                <a14:m>
                  <m:oMath xmlns:m="http://schemas.openxmlformats.org/officeDocument/2006/math">
                    <m:r>
                      <a:rPr lang="en-CA" i="1" dirty="0" smtClean="0">
                        <a:latin typeface="Cambria Math" panose="02040503050406030204" pitchFamily="18" charset="0"/>
                      </a:rPr>
                      <m:t>𝐹</m:t>
                    </m:r>
                    <m:r>
                      <a:rPr lang="en-CA" i="1" baseline="-25000" dirty="0" smtClean="0">
                        <a:latin typeface="Cambria Math" panose="02040503050406030204" pitchFamily="18" charset="0"/>
                      </a:rPr>
                      <m:t>40%</m:t>
                    </m:r>
                    <m:r>
                      <a:rPr lang="en-CA" i="1" baseline="-25000" dirty="0" smtClean="0">
                        <a:latin typeface="Cambria Math" panose="02040503050406030204" pitchFamily="18" charset="0"/>
                      </a:rPr>
                      <m:t>𝑆𝑃𝑅</m:t>
                    </m:r>
                  </m:oMath>
                </a14:m>
                <a:r>
                  <a:rPr lang="en-CA" dirty="0"/>
                  <a:t> is identified as the </a:t>
                </a:r>
                <a14:m>
                  <m:oMath xmlns:m="http://schemas.openxmlformats.org/officeDocument/2006/math">
                    <m:r>
                      <a:rPr lang="en-CA" i="1" dirty="0" smtClean="0">
                        <a:latin typeface="Cambria Math" panose="02040503050406030204" pitchFamily="18" charset="0"/>
                      </a:rPr>
                      <m:t>𝐹</m:t>
                    </m:r>
                  </m:oMath>
                </a14:m>
                <a:r>
                  <a:rPr lang="en-CA" dirty="0"/>
                  <a:t> that results in 40% </a:t>
                </a:r>
                <a:r>
                  <a:rPr lang="en-CA" dirty="0" smtClean="0"/>
                  <a:t>SPR</a:t>
                </a:r>
                <a:r>
                  <a:rPr lang="en-CA" baseline="-25000" dirty="0" smtClean="0">
                    <a:solidFill>
                      <a:srgbClr val="FF0000"/>
                    </a:solidFill>
                  </a:rPr>
                  <a:t>0</a:t>
                </a:r>
                <a:r>
                  <a:rPr lang="en-CA" dirty="0" smtClean="0"/>
                  <a:t>.</a:t>
                </a:r>
                <a:endParaRPr lang="en-CA" baseline="-25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505894"/>
              </a:xfrm>
              <a:blipFill>
                <a:blip r:embed="rId3"/>
                <a:stretch>
                  <a:fillRect l="-1043" t="-6452" b="-2419"/>
                </a:stretch>
              </a:blipFill>
            </p:spPr>
            <p:txBody>
              <a:bodyPr/>
              <a:lstStyle/>
              <a:p>
                <a:r>
                  <a:rPr lang="en-US">
                    <a:noFill/>
                  </a:rPr>
                  <a:t> </a:t>
                </a:r>
              </a:p>
            </p:txBody>
          </p:sp>
        </mc:Fallback>
      </mc:AlternateContent>
      <p:sp>
        <p:nvSpPr>
          <p:cNvPr id="7" name="Rectangle 6"/>
          <p:cNvSpPr/>
          <p:nvPr/>
        </p:nvSpPr>
        <p:spPr>
          <a:xfrm>
            <a:off x="3771207" y="5188876"/>
            <a:ext cx="382386" cy="872837"/>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p:cNvSpPr txBox="1"/>
          <p:nvPr/>
        </p:nvSpPr>
        <p:spPr>
          <a:xfrm>
            <a:off x="5533506" y="3631962"/>
            <a:ext cx="1050288" cy="369332"/>
          </a:xfrm>
          <a:prstGeom prst="rect">
            <a:avLst/>
          </a:prstGeom>
          <a:noFill/>
        </p:spPr>
        <p:txBody>
          <a:bodyPr wrap="none" rtlCol="0">
            <a:spAutoFit/>
          </a:bodyPr>
          <a:lstStyle/>
          <a:p>
            <a:r>
              <a:rPr lang="en-US" dirty="0" smtClean="0">
                <a:solidFill>
                  <a:srgbClr val="C00000"/>
                </a:solidFill>
              </a:rPr>
              <a:t>40%SPR</a:t>
            </a:r>
            <a:r>
              <a:rPr lang="en-US" baseline="-25000" dirty="0" smtClean="0">
                <a:solidFill>
                  <a:srgbClr val="C00000"/>
                </a:solidFill>
              </a:rPr>
              <a:t>0</a:t>
            </a:r>
            <a:endParaRPr lang="en-CA" baseline="-25000" dirty="0">
              <a:solidFill>
                <a:srgbClr val="C00000"/>
              </a:solidFill>
            </a:endParaRPr>
          </a:p>
        </p:txBody>
      </p:sp>
      <p:cxnSp>
        <p:nvCxnSpPr>
          <p:cNvPr id="10" name="Straight Arrow Connector 9"/>
          <p:cNvCxnSpPr/>
          <p:nvPr/>
        </p:nvCxnSpPr>
        <p:spPr>
          <a:xfrm flipH="1">
            <a:off x="4211782" y="3840480"/>
            <a:ext cx="1271847" cy="125106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38870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30C1-A180-4702-881B-6A462A9BDDF9}"/>
              </a:ext>
            </a:extLst>
          </p:cNvPr>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7888279-904F-401F-8149-ED2D932C7BBE}"/>
                  </a:ext>
                </a:extLst>
              </p:cNvPr>
              <p:cNvSpPr>
                <a:spLocks noGrp="1"/>
              </p:cNvSpPr>
              <p:nvPr>
                <p:ph idx="1"/>
              </p:nvPr>
            </p:nvSpPr>
            <p:spPr>
              <a:xfrm>
                <a:off x="975736" y="1798227"/>
                <a:ext cx="10515600" cy="4351338"/>
              </a:xfrm>
            </p:spPr>
            <p:txBody>
              <a:bodyPr/>
              <a:lstStyle/>
              <a:p>
                <a:r>
                  <a:rPr lang="en-US" b="1" i="1" dirty="0"/>
                  <a:t>F</a:t>
                </a:r>
                <a:r>
                  <a:rPr lang="en-US" b="1" baseline="-25000" dirty="0"/>
                  <a:t>X%SPR </a:t>
                </a:r>
                <a:r>
                  <a:rPr lang="en-US" b="1" dirty="0"/>
                  <a:t>represents the </a:t>
                </a:r>
                <a:r>
                  <a:rPr lang="en-US" b="1" i="1" dirty="0"/>
                  <a:t>F</a:t>
                </a:r>
                <a:r>
                  <a:rPr lang="en-US" b="1" dirty="0"/>
                  <a:t> that results in X% of </a:t>
                </a:r>
                <a14:m>
                  <m:oMath xmlns:m="http://schemas.openxmlformats.org/officeDocument/2006/math">
                    <m:r>
                      <a:rPr lang="en-US" b="1" i="1">
                        <a:latin typeface="Cambria Math" panose="02040503050406030204" pitchFamily="18" charset="0"/>
                      </a:rPr>
                      <m:t>𝛗</m:t>
                    </m:r>
                  </m:oMath>
                </a14:m>
                <a:r>
                  <a:rPr lang="en-US" b="1" baseline="-25000" dirty="0"/>
                  <a:t>0</a:t>
                </a:r>
              </a:p>
              <a:p>
                <a:r>
                  <a:rPr lang="en-US" dirty="0"/>
                  <a:t>Value of SPR as a proxy for </a:t>
                </a:r>
                <a:r>
                  <a:rPr lang="en-US" i="1" dirty="0"/>
                  <a:t>F</a:t>
                </a:r>
                <a:r>
                  <a:rPr lang="en-US" i="1" baseline="-25000" dirty="0"/>
                  <a:t>MSY</a:t>
                </a:r>
                <a:r>
                  <a:rPr lang="en-US" dirty="0"/>
                  <a:t> depends on productivity</a:t>
                </a:r>
                <a:endParaRPr lang="en-US" baseline="-25000" dirty="0"/>
              </a:p>
              <a:p>
                <a:r>
                  <a:rPr lang="en-US" u="sng" dirty="0"/>
                  <a:t>Biomass reference points </a:t>
                </a:r>
              </a:p>
              <a:p>
                <a:pPr lvl="1"/>
                <a:r>
                  <a:rPr lang="en-US" i="1" dirty="0"/>
                  <a:t>B</a:t>
                </a:r>
                <a:r>
                  <a:rPr lang="en-US" i="1" baseline="-25000" dirty="0"/>
                  <a:t>MSY</a:t>
                </a:r>
                <a:r>
                  <a:rPr lang="en-US" dirty="0"/>
                  <a:t> proxy = equilibrium biomass from fishing at </a:t>
                </a:r>
                <a:r>
                  <a:rPr lang="en-US" i="1" dirty="0"/>
                  <a:t>F</a:t>
                </a:r>
                <a:r>
                  <a:rPr lang="en-US" baseline="-25000" dirty="0"/>
                  <a:t>X%SPR </a:t>
                </a:r>
              </a:p>
              <a:p>
                <a:pPr lvl="1"/>
                <a:r>
                  <a:rPr lang="en-US" dirty="0"/>
                  <a:t>An assumption about the equilibrium biomass from fishing at </a:t>
                </a:r>
                <a:r>
                  <a:rPr lang="en-US" i="1" dirty="0"/>
                  <a:t>F</a:t>
                </a:r>
                <a:r>
                  <a:rPr lang="en-US" baseline="-25000" dirty="0"/>
                  <a:t>X%SPR </a:t>
                </a:r>
                <a:r>
                  <a:rPr lang="en-US" dirty="0"/>
                  <a:t>is needed</a:t>
                </a:r>
              </a:p>
              <a:p>
                <a:endParaRPr lang="en-US" dirty="0"/>
              </a:p>
            </p:txBody>
          </p:sp>
        </mc:Choice>
        <mc:Fallback>
          <p:sp>
            <p:nvSpPr>
              <p:cNvPr id="3" name="Content Placeholder 2">
                <a:extLst>
                  <a:ext uri="{FF2B5EF4-FFF2-40B4-BE49-F238E27FC236}">
                    <a16:creationId xmlns:a16="http://schemas.microsoft.com/office/drawing/2014/main" id="{77888279-904F-401F-8149-ED2D932C7BBE}"/>
                  </a:ext>
                </a:extLst>
              </p:cNvPr>
              <p:cNvSpPr>
                <a:spLocks noGrp="1" noRot="1" noChangeAspect="1" noMove="1" noResize="1" noEditPoints="1" noAdjustHandles="1" noChangeArrowheads="1" noChangeShapeType="1" noTextEdit="1"/>
              </p:cNvSpPr>
              <p:nvPr>
                <p:ph idx="1"/>
              </p:nvPr>
            </p:nvSpPr>
            <p:spPr>
              <a:xfrm>
                <a:off x="975736" y="1798227"/>
                <a:ext cx="10515600" cy="4351338"/>
              </a:xfrm>
              <a:blipFill>
                <a:blip r:embed="rId2"/>
                <a:stretch>
                  <a:fillRect l="-1043" t="-2381" r="-174"/>
                </a:stretch>
              </a:blipFill>
            </p:spPr>
            <p:txBody>
              <a:bodyPr/>
              <a:lstStyle/>
              <a:p>
                <a:r>
                  <a:rPr lang="en-US">
                    <a:noFill/>
                  </a:rPr>
                  <a:t> </a:t>
                </a:r>
              </a:p>
            </p:txBody>
          </p:sp>
        </mc:Fallback>
      </mc:AlternateContent>
      <p:graphicFrame>
        <p:nvGraphicFramePr>
          <p:cNvPr id="4" name="Content Placeholder 3">
            <a:extLst>
              <a:ext uri="{FF2B5EF4-FFF2-40B4-BE49-F238E27FC236}">
                <a16:creationId xmlns:a16="http://schemas.microsoft.com/office/drawing/2014/main" id="{CF35B35A-737F-4AEB-AF2F-5498498C95DC}"/>
              </a:ext>
            </a:extLst>
          </p:cNvPr>
          <p:cNvGraphicFramePr>
            <a:graphicFrameLocks/>
          </p:cNvGraphicFramePr>
          <p:nvPr>
            <p:extLst>
              <p:ext uri="{D42A27DB-BD31-4B8C-83A1-F6EECF244321}">
                <p14:modId xmlns:p14="http://schemas.microsoft.com/office/powerpoint/2010/main" val="266909362"/>
              </p:ext>
            </p:extLst>
          </p:nvPr>
        </p:nvGraphicFramePr>
        <p:xfrm>
          <a:off x="3608516" y="4622483"/>
          <a:ext cx="4496657" cy="1554480"/>
        </p:xfrm>
        <a:graphic>
          <a:graphicData uri="http://schemas.openxmlformats.org/drawingml/2006/table">
            <a:tbl>
              <a:tblPr bandRow="1">
                <a:tableStyleId>{5C22544A-7EE6-4342-B048-85BDC9FD1C3A}</a:tableStyleId>
              </a:tblPr>
              <a:tblGrid>
                <a:gridCol w="1763362">
                  <a:extLst>
                    <a:ext uri="{9D8B030D-6E8A-4147-A177-3AD203B41FA5}">
                      <a16:colId xmlns:a16="http://schemas.microsoft.com/office/drawing/2014/main" val="765603383"/>
                    </a:ext>
                  </a:extLst>
                </a:gridCol>
                <a:gridCol w="1158924">
                  <a:extLst>
                    <a:ext uri="{9D8B030D-6E8A-4147-A177-3AD203B41FA5}">
                      <a16:colId xmlns:a16="http://schemas.microsoft.com/office/drawing/2014/main" val="2414924035"/>
                    </a:ext>
                  </a:extLst>
                </a:gridCol>
                <a:gridCol w="1574371">
                  <a:extLst>
                    <a:ext uri="{9D8B030D-6E8A-4147-A177-3AD203B41FA5}">
                      <a16:colId xmlns:a16="http://schemas.microsoft.com/office/drawing/2014/main" val="1996351042"/>
                    </a:ext>
                  </a:extLst>
                </a:gridCol>
              </a:tblGrid>
              <a:tr h="0">
                <a:tc>
                  <a:txBody>
                    <a:bodyPr/>
                    <a:lstStyle/>
                    <a:p>
                      <a:pPr marL="0" marR="0">
                        <a:spcBef>
                          <a:spcPts val="600"/>
                        </a:spcBef>
                        <a:spcAft>
                          <a:spcPts val="600"/>
                        </a:spcAft>
                      </a:pPr>
                      <a:r>
                        <a:rPr lang="en-US" sz="1800" b="1" dirty="0">
                          <a:effectLst/>
                          <a:latin typeface="+mn-lt"/>
                        </a:rPr>
                        <a:t>Productivity</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dirty="0">
                          <a:effectLst/>
                          <a:latin typeface="+mn-lt"/>
                        </a:rPr>
                        <a:t>r</a:t>
                      </a:r>
                      <a:endParaRPr lang="en-US" sz="1800" b="1" i="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dirty="0">
                          <a:effectLst/>
                          <a:latin typeface="+mn-lt"/>
                        </a:rPr>
                        <a:t>F</a:t>
                      </a:r>
                      <a:r>
                        <a:rPr lang="en-US" sz="1800" b="1" baseline="-25000" dirty="0">
                          <a:effectLst/>
                          <a:latin typeface="+mn-lt"/>
                        </a:rPr>
                        <a:t>MSY</a:t>
                      </a:r>
                      <a:r>
                        <a:rPr lang="en-US" sz="1800" b="1" dirty="0">
                          <a:effectLst/>
                          <a:latin typeface="+mn-lt"/>
                        </a:rPr>
                        <a:t> ≈ F</a:t>
                      </a:r>
                      <a:r>
                        <a:rPr lang="en-US" sz="1800" b="1" baseline="-25000" dirty="0">
                          <a:effectLst/>
                          <a:latin typeface="+mn-lt"/>
                        </a:rPr>
                        <a:t>X%SPR</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3201480"/>
                  </a:ext>
                </a:extLst>
              </a:tr>
              <a:tr h="0">
                <a:tc>
                  <a:txBody>
                    <a:bodyPr/>
                    <a:lstStyle/>
                    <a:p>
                      <a:pPr marL="0" marR="0">
                        <a:spcBef>
                          <a:spcPts val="600"/>
                        </a:spcBef>
                        <a:spcAft>
                          <a:spcPts val="600"/>
                        </a:spcAft>
                      </a:pPr>
                      <a:r>
                        <a:rPr lang="en-US" sz="1800" dirty="0">
                          <a:effectLst/>
                          <a:latin typeface="+mn-lt"/>
                        </a:rPr>
                        <a:t>Very 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F</a:t>
                      </a:r>
                      <a:r>
                        <a:rPr lang="en-US" sz="1800" baseline="-25000" dirty="0">
                          <a:effectLst/>
                          <a:latin typeface="+mn-lt"/>
                        </a:rPr>
                        <a:t>≥50%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048765"/>
                  </a:ext>
                </a:extLst>
              </a:tr>
              <a:tr h="0">
                <a:tc>
                  <a:txBody>
                    <a:bodyPr/>
                    <a:lstStyle/>
                    <a:p>
                      <a:pPr marL="0" marR="0">
                        <a:spcBef>
                          <a:spcPts val="600"/>
                        </a:spcBef>
                        <a:spcAft>
                          <a:spcPts val="600"/>
                        </a:spcAft>
                      </a:pPr>
                      <a:r>
                        <a:rPr lang="en-US" sz="1800" dirty="0">
                          <a:effectLst/>
                          <a:latin typeface="+mn-lt"/>
                        </a:rPr>
                        <a:t>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&lt;0.14</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F</a:t>
                      </a:r>
                      <a:r>
                        <a:rPr lang="en-US" sz="1800" baseline="-25000" dirty="0">
                          <a:effectLst/>
                          <a:latin typeface="+mn-lt"/>
                        </a:rPr>
                        <a:t>45%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5822969"/>
                  </a:ext>
                </a:extLst>
              </a:tr>
              <a:tr h="0">
                <a:tc>
                  <a:txBody>
                    <a:bodyPr/>
                    <a:lstStyle/>
                    <a:p>
                      <a:pPr marL="0" marR="0">
                        <a:spcBef>
                          <a:spcPts val="600"/>
                        </a:spcBef>
                        <a:spcAft>
                          <a:spcPts val="600"/>
                        </a:spcAft>
                      </a:pPr>
                      <a:r>
                        <a:rPr lang="en-US" sz="1800" dirty="0">
                          <a:effectLst/>
                          <a:latin typeface="+mn-lt"/>
                        </a:rPr>
                        <a:t>Medium</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0.14-0.35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F</a:t>
                      </a:r>
                      <a:r>
                        <a:rPr lang="en-US" sz="1800" baseline="-25000" dirty="0">
                          <a:effectLst/>
                          <a:latin typeface="+mn-lt"/>
                        </a:rPr>
                        <a:t>40%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095636"/>
                  </a:ext>
                </a:extLst>
              </a:tr>
              <a:tr h="0">
                <a:tc>
                  <a:txBody>
                    <a:bodyPr/>
                    <a:lstStyle/>
                    <a:p>
                      <a:pPr marL="0" marR="0">
                        <a:spcBef>
                          <a:spcPts val="600"/>
                        </a:spcBef>
                        <a:spcAft>
                          <a:spcPts val="600"/>
                        </a:spcAft>
                      </a:pPr>
                      <a:r>
                        <a:rPr lang="en-US" sz="1800" dirty="0">
                          <a:effectLst/>
                          <a:latin typeface="+mn-lt"/>
                        </a:rPr>
                        <a:t>High</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&gt;0.35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F</a:t>
                      </a:r>
                      <a:r>
                        <a:rPr lang="en-US" sz="1800" baseline="-25000" dirty="0">
                          <a:effectLst/>
                          <a:latin typeface="+mn-lt"/>
                        </a:rPr>
                        <a:t>30%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1834903"/>
                  </a:ext>
                </a:extLst>
              </a:tr>
              <a:tr h="0">
                <a:tc gridSpan="3">
                  <a:txBody>
                    <a:bodyPr/>
                    <a:lstStyle/>
                    <a:p>
                      <a:pPr marL="0" marR="0">
                        <a:spcBef>
                          <a:spcPts val="600"/>
                        </a:spcBef>
                        <a:spcAft>
                          <a:spcPts val="600"/>
                        </a:spcAft>
                      </a:pPr>
                      <a:r>
                        <a:rPr lang="en-US" sz="1200" kern="1200" dirty="0">
                          <a:solidFill>
                            <a:schemeClr val="dk1"/>
                          </a:solidFill>
                          <a:effectLst/>
                          <a:latin typeface="+mn-lt"/>
                        </a:rPr>
                        <a:t>*</a:t>
                      </a:r>
                      <a:r>
                        <a:rPr lang="en-US" sz="1100" kern="1200" dirty="0">
                          <a:solidFill>
                            <a:schemeClr val="dk1"/>
                          </a:solidFill>
                          <a:effectLst/>
                          <a:latin typeface="+mn-lt"/>
                        </a:rPr>
                        <a:t>Defined based on M &lt; 0.1 and age-at-maturation &gt; 15 years</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9109025"/>
                  </a:ext>
                </a:extLst>
              </a:tr>
            </a:tbl>
          </a:graphicData>
        </a:graphic>
      </p:graphicFrame>
      <p:sp>
        <p:nvSpPr>
          <p:cNvPr id="5" name="Content Placeholder 6">
            <a:extLst>
              <a:ext uri="{FF2B5EF4-FFF2-40B4-BE49-F238E27FC236}">
                <a16:creationId xmlns:a16="http://schemas.microsoft.com/office/drawing/2014/main" id="{0B979C31-0014-4E0F-A431-4879D21274DA}"/>
              </a:ext>
            </a:extLst>
          </p:cNvPr>
          <p:cNvSpPr txBox="1">
            <a:spLocks/>
          </p:cNvSpPr>
          <p:nvPr/>
        </p:nvSpPr>
        <p:spPr>
          <a:xfrm>
            <a:off x="3346100" y="6257105"/>
            <a:ext cx="5021491" cy="318114"/>
          </a:xfrm>
          <a:prstGeom prst="rect">
            <a:avLst/>
          </a:prstGeom>
        </p:spPr>
        <p:txBody>
          <a:bodyPr vert="horz" lIns="91440" tIns="45720" rIns="91440" bIns="45720" rtlCol="0">
            <a:normAutofit/>
          </a:bodyPr>
          <a:lstStyle>
            <a:lvl1pPr marL="257175" indent="-257175"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1pPr>
            <a:lvl2pPr marL="557213" indent="-214313"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2pPr>
            <a:lvl3pPr marL="857250" indent="-171450" algn="l" defTabSz="914400" rtl="0" eaLnBrk="1" latinLnBrk="0" hangingPunct="1">
              <a:lnSpc>
                <a:spcPct val="90000"/>
              </a:lnSpc>
              <a:spcBef>
                <a:spcPts val="600"/>
              </a:spcBef>
              <a:buClr>
                <a:srgbClr val="064163"/>
              </a:buClr>
              <a:buFont typeface="Arial"/>
              <a:buChar char="•"/>
              <a:defRPr sz="2000" b="0" i="0" kern="1200">
                <a:solidFill>
                  <a:srgbClr val="595959"/>
                </a:solidFill>
                <a:latin typeface="Century Gothic" pitchFamily="34" charset="0"/>
                <a:ea typeface="+mn-ea"/>
                <a:cs typeface="Century Gothic" pitchFamily="34" charset="0"/>
              </a:defRPr>
            </a:lvl3pPr>
            <a:lvl4pPr marL="1200150" indent="-171450" algn="l" defTabSz="914400" rtl="0" eaLnBrk="1" latinLnBrk="0" hangingPunct="1">
              <a:lnSpc>
                <a:spcPct val="90000"/>
              </a:lnSpc>
              <a:spcBef>
                <a:spcPts val="600"/>
              </a:spcBef>
              <a:buClr>
                <a:srgbClr val="064163"/>
              </a:buClr>
              <a:buFont typeface="Arial"/>
              <a:buChar char="•"/>
              <a:defRPr sz="1800" b="0" i="0" kern="1200">
                <a:solidFill>
                  <a:srgbClr val="595959"/>
                </a:solidFill>
                <a:latin typeface="Century Gothic" pitchFamily="34" charset="0"/>
                <a:ea typeface="+mn-ea"/>
                <a:cs typeface="Century Gothic" pitchFamily="34" charset="0"/>
              </a:defRPr>
            </a:lvl4pPr>
            <a:lvl5pPr marL="1543050" indent="-171450" algn="l" defTabSz="914400" rtl="0" eaLnBrk="1" latinLnBrk="0" hangingPunct="1">
              <a:lnSpc>
                <a:spcPct val="90000"/>
              </a:lnSpc>
              <a:spcBef>
                <a:spcPts val="600"/>
              </a:spcBef>
              <a:buClr>
                <a:srgbClr val="064163"/>
              </a:buClr>
              <a:buFont typeface="Arial"/>
              <a:buChar char="•"/>
              <a:defRPr sz="1600" b="0" i="0" kern="1200">
                <a:solidFill>
                  <a:srgbClr val="595959"/>
                </a:solidFill>
                <a:latin typeface="Century Gothic" pitchFamily="34" charset="0"/>
                <a:ea typeface="+mn-ea"/>
                <a:cs typeface="Century Gothic"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tx1"/>
                </a:solidFill>
                <a:latin typeface="+mn-lt"/>
              </a:rPr>
              <a:t>NZ Ministry of Fisheries Operational Guidelines (MF 2011)</a:t>
            </a:r>
          </a:p>
          <a:p>
            <a:endParaRPr lang="en-US" sz="1600" dirty="0">
              <a:solidFill>
                <a:schemeClr val="tx1"/>
              </a:solidFill>
              <a:latin typeface="+mn-lt"/>
            </a:endParaRPr>
          </a:p>
        </p:txBody>
      </p:sp>
      <p:sp>
        <p:nvSpPr>
          <p:cNvPr id="6" name="TextBox 5"/>
          <p:cNvSpPr txBox="1"/>
          <p:nvPr/>
        </p:nvSpPr>
        <p:spPr>
          <a:xfrm>
            <a:off x="8201891" y="4918364"/>
            <a:ext cx="3927763" cy="646331"/>
          </a:xfrm>
          <a:prstGeom prst="rect">
            <a:avLst/>
          </a:prstGeom>
          <a:noFill/>
        </p:spPr>
        <p:txBody>
          <a:bodyPr wrap="square" rtlCol="0">
            <a:spAutoFit/>
          </a:bodyPr>
          <a:lstStyle/>
          <a:p>
            <a:r>
              <a:rPr lang="en-US" dirty="0" smtClean="0">
                <a:solidFill>
                  <a:srgbClr val="C00000"/>
                </a:solidFill>
              </a:rPr>
              <a:t>Lower numbers reflect that the stock is more productive at lower stock sizes </a:t>
            </a:r>
            <a:endParaRPr lang="en-US" dirty="0">
              <a:solidFill>
                <a:srgbClr val="C00000"/>
              </a:solidFill>
            </a:endParaRPr>
          </a:p>
        </p:txBody>
      </p:sp>
    </p:spTree>
    <p:extLst>
      <p:ext uri="{BB962C8B-B14F-4D97-AF65-F5344CB8AC3E}">
        <p14:creationId xmlns:p14="http://schemas.microsoft.com/office/powerpoint/2010/main" val="382206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4</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 SPR calculations in R</a:t>
            </a:r>
          </a:p>
        </p:txBody>
      </p:sp>
    </p:spTree>
    <p:extLst>
      <p:ext uri="{BB962C8B-B14F-4D97-AF65-F5344CB8AC3E}">
        <p14:creationId xmlns:p14="http://schemas.microsoft.com/office/powerpoint/2010/main" val="275067941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6EDC7-5452-4E5E-8B2B-EAC346AEAC2F}"/>
              </a:ext>
            </a:extLst>
          </p:cNvPr>
          <p:cNvSpPr>
            <a:spLocks noGrp="1"/>
          </p:cNvSpPr>
          <p:nvPr>
            <p:ph type="title"/>
          </p:nvPr>
        </p:nvSpPr>
        <p:spPr/>
        <p:txBody>
          <a:bodyPr/>
          <a:lstStyle/>
          <a:p>
            <a:r>
              <a:rPr lang="en-US" dirty="0">
                <a:solidFill>
                  <a:srgbClr val="FF0000"/>
                </a:solidFill>
              </a:rPr>
              <a:t>End day 1 – move SPR to day 2 if we run out of time.</a:t>
            </a:r>
          </a:p>
        </p:txBody>
      </p:sp>
      <p:sp>
        <p:nvSpPr>
          <p:cNvPr id="3" name="Content Placeholder 2">
            <a:extLst>
              <a:ext uri="{FF2B5EF4-FFF2-40B4-BE49-F238E27FC236}">
                <a16:creationId xmlns:a16="http://schemas.microsoft.com/office/drawing/2014/main" id="{36D2664B-E4D1-4732-8009-4B170DAE14D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9646028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7. Approaches for Data-limited Stocks</a:t>
            </a:r>
          </a:p>
        </p:txBody>
      </p:sp>
      <p:sp>
        <p:nvSpPr>
          <p:cNvPr id="3" name="TextBox 2">
            <a:extLst>
              <a:ext uri="{FF2B5EF4-FFF2-40B4-BE49-F238E27FC236}">
                <a16:creationId xmlns:a16="http://schemas.microsoft.com/office/drawing/2014/main" id="{F28BBC60-EFE3-41B5-89E6-BDA0E4FAE63E}"/>
              </a:ext>
            </a:extLst>
          </p:cNvPr>
          <p:cNvSpPr txBox="1"/>
          <p:nvPr/>
        </p:nvSpPr>
        <p:spPr>
          <a:xfrm>
            <a:off x="3057832" y="4218039"/>
            <a:ext cx="6105833" cy="646331"/>
          </a:xfrm>
          <a:prstGeom prst="rect">
            <a:avLst/>
          </a:prstGeom>
          <a:noFill/>
        </p:spPr>
        <p:txBody>
          <a:bodyPr wrap="square" rtlCol="0">
            <a:spAutoFit/>
          </a:bodyPr>
          <a:lstStyle/>
          <a:p>
            <a:r>
              <a:rPr lang="en-US" dirty="0">
                <a:solidFill>
                  <a:srgbClr val="FF0000"/>
                </a:solidFill>
              </a:rPr>
              <a:t>I think this should be a very gentle introduction to what options are available?</a:t>
            </a:r>
          </a:p>
        </p:txBody>
      </p:sp>
    </p:spTree>
    <p:extLst>
      <p:ext uri="{BB962C8B-B14F-4D97-AF65-F5344CB8AC3E}">
        <p14:creationId xmlns:p14="http://schemas.microsoft.com/office/powerpoint/2010/main" val="151271255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70B0C-5F3A-4C8F-8BAB-6146EBD98064}"/>
              </a:ext>
            </a:extLst>
          </p:cNvPr>
          <p:cNvSpPr>
            <a:spLocks noGrp="1"/>
          </p:cNvSpPr>
          <p:nvPr>
            <p:ph type="title"/>
          </p:nvPr>
        </p:nvSpPr>
        <p:spPr/>
        <p:txBody>
          <a:bodyPr/>
          <a:lstStyle/>
          <a:p>
            <a:r>
              <a:rPr lang="en-US" dirty="0"/>
              <a:t>Approaches for Data-limited Stocks</a:t>
            </a:r>
          </a:p>
        </p:txBody>
      </p:sp>
      <p:sp>
        <p:nvSpPr>
          <p:cNvPr id="3" name="Content Placeholder 2">
            <a:extLst>
              <a:ext uri="{FF2B5EF4-FFF2-40B4-BE49-F238E27FC236}">
                <a16:creationId xmlns:a16="http://schemas.microsoft.com/office/drawing/2014/main" id="{3C935BDD-8A26-40B2-B372-A60F729D8F27}"/>
              </a:ext>
            </a:extLst>
          </p:cNvPr>
          <p:cNvSpPr>
            <a:spLocks noGrp="1"/>
          </p:cNvSpPr>
          <p:nvPr>
            <p:ph idx="1"/>
          </p:nvPr>
        </p:nvSpPr>
        <p:spPr/>
        <p:txBody>
          <a:bodyPr/>
          <a:lstStyle/>
          <a:p>
            <a:r>
              <a:rPr lang="en-US" dirty="0"/>
              <a:t>Methods:</a:t>
            </a:r>
          </a:p>
          <a:p>
            <a:pPr lvl="1"/>
            <a:r>
              <a:rPr lang="en-US" dirty="0"/>
              <a:t>Empirical, theoretical, and historical proxies for </a:t>
            </a:r>
            <a:r>
              <a:rPr lang="en-US" i="1" dirty="0"/>
              <a:t>B</a:t>
            </a:r>
            <a:r>
              <a:rPr lang="en-US" i="1" baseline="-25000" dirty="0"/>
              <a:t>0</a:t>
            </a:r>
            <a:r>
              <a:rPr lang="en-US" dirty="0"/>
              <a:t> and </a:t>
            </a:r>
            <a:r>
              <a:rPr lang="en-US" i="1" dirty="0"/>
              <a:t>B</a:t>
            </a:r>
            <a:r>
              <a:rPr lang="en-US" i="1" baseline="-25000" dirty="0"/>
              <a:t>MSY</a:t>
            </a:r>
            <a:endParaRPr lang="en-US" dirty="0"/>
          </a:p>
          <a:p>
            <a:pPr lvl="1"/>
            <a:r>
              <a:rPr lang="en-US" dirty="0"/>
              <a:t>Catch-only methods: can provide estimates of B relative to </a:t>
            </a:r>
            <a:r>
              <a:rPr lang="en-US" i="1" dirty="0"/>
              <a:t>B</a:t>
            </a:r>
            <a:r>
              <a:rPr lang="en-US" i="1" baseline="-25000" dirty="0"/>
              <a:t>0</a:t>
            </a:r>
            <a:r>
              <a:rPr lang="en-US" dirty="0"/>
              <a:t> and </a:t>
            </a:r>
            <a:r>
              <a:rPr lang="en-US" i="1" dirty="0"/>
              <a:t>B</a:t>
            </a:r>
            <a:r>
              <a:rPr lang="en-US" i="1" baseline="-25000" dirty="0"/>
              <a:t>MSY</a:t>
            </a:r>
            <a:r>
              <a:rPr lang="en-US" dirty="0"/>
              <a:t> </a:t>
            </a:r>
          </a:p>
          <a:p>
            <a:pPr lvl="2"/>
            <a:r>
              <a:rPr lang="en-US" dirty="0"/>
              <a:t>they have generally been used to estimate global trends in stock status and not for stock assessment</a:t>
            </a:r>
          </a:p>
          <a:p>
            <a:pPr lvl="1"/>
            <a:r>
              <a:rPr lang="en-US" dirty="0"/>
              <a:t>Closed-loop simulation approaches: an alternative to using empirical proxies or methods that rely on strong model assumptions or priors</a:t>
            </a:r>
          </a:p>
          <a:p>
            <a:endParaRPr lang="en-US" dirty="0"/>
          </a:p>
        </p:txBody>
      </p:sp>
    </p:spTree>
    <p:extLst>
      <p:ext uri="{BB962C8B-B14F-4D97-AF65-F5344CB8AC3E}">
        <p14:creationId xmlns:p14="http://schemas.microsoft.com/office/powerpoint/2010/main" val="29723877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10D68-BB61-4474-BC60-CD2665E2CB5E}"/>
              </a:ext>
            </a:extLst>
          </p:cNvPr>
          <p:cNvSpPr>
            <a:spLocks noGrp="1"/>
          </p:cNvSpPr>
          <p:nvPr>
            <p:ph type="title"/>
          </p:nvPr>
        </p:nvSpPr>
        <p:spPr/>
        <p:txBody>
          <a:bodyPr/>
          <a:lstStyle/>
          <a:p>
            <a:r>
              <a:rPr lang="en-US" dirty="0"/>
              <a:t>Theoretical Proxies for </a:t>
            </a:r>
            <a:r>
              <a:rPr lang="en-US" i="1" dirty="0"/>
              <a:t>B</a:t>
            </a:r>
            <a:r>
              <a:rPr lang="en-US" i="1" baseline="-25000" dirty="0"/>
              <a:t>MSY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BF679-C065-4E9A-A132-B6E0E137E3B8}"/>
                  </a:ext>
                </a:extLst>
              </p:cNvPr>
              <p:cNvSpPr>
                <a:spLocks noGrp="1"/>
              </p:cNvSpPr>
              <p:nvPr>
                <p:ph idx="1"/>
              </p:nvPr>
            </p:nvSpPr>
            <p:spPr/>
            <p:txBody>
              <a:bodyPr/>
              <a:lstStyle/>
              <a:p>
                <a:r>
                  <a:rPr lang="en-US" dirty="0"/>
                  <a:t>Per-recruit models: Spawning Potential Ratio (SPR)</a:t>
                </a:r>
              </a:p>
              <a:p>
                <a:pPr lvl="1"/>
                <a14:m>
                  <m:oMath xmlns:m="http://schemas.openxmlformats.org/officeDocument/2006/math">
                    <m:r>
                      <a:rPr lang="en-US" i="1" dirty="0" smtClean="0">
                        <a:latin typeface="Cambria Math" panose="02040503050406030204" pitchFamily="18" charset="0"/>
                      </a:rPr>
                      <m:t>𝐹</m:t>
                    </m:r>
                  </m:oMath>
                </a14:m>
                <a:r>
                  <a:rPr lang="en-US" dirty="0"/>
                  <a:t> reference point: </a:t>
                </a:r>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𝑋</m:t>
                    </m:r>
                    <m:r>
                      <a:rPr lang="en-US" i="1" baseline="-25000" dirty="0">
                        <a:latin typeface="Cambria Math" panose="02040503050406030204" pitchFamily="18" charset="0"/>
                      </a:rPr>
                      <m:t>%</m:t>
                    </m:r>
                    <m:r>
                      <a:rPr lang="en-US" i="1" baseline="-25000" dirty="0">
                        <a:latin typeface="Cambria Math" panose="02040503050406030204" pitchFamily="18" charset="0"/>
                      </a:rPr>
                      <m:t>𝑆𝑃𝑅</m:t>
                    </m:r>
                  </m:oMath>
                </a14:m>
                <a:r>
                  <a:rPr lang="en-US" dirty="0"/>
                  <a:t> represents the </a:t>
                </a:r>
                <a14:m>
                  <m:oMath xmlns:m="http://schemas.openxmlformats.org/officeDocument/2006/math">
                    <m:r>
                      <a:rPr lang="en-US" i="1" dirty="0">
                        <a:latin typeface="Cambria Math" panose="02040503050406030204" pitchFamily="18" charset="0"/>
                      </a:rPr>
                      <m:t>𝐹</m:t>
                    </m:r>
                  </m:oMath>
                </a14:m>
                <a:r>
                  <a:rPr lang="en-US" dirty="0"/>
                  <a:t> that results in </a:t>
                </a:r>
                <a14:m>
                  <m:oMath xmlns:m="http://schemas.openxmlformats.org/officeDocument/2006/math">
                    <m:r>
                      <a:rPr lang="en-US" b="0" i="1" dirty="0" smtClean="0">
                        <a:latin typeface="Cambria Math" panose="02040503050406030204" pitchFamily="18" charset="0"/>
                      </a:rPr>
                      <m:t>𝑋</m:t>
                    </m:r>
                  </m:oMath>
                </a14:m>
                <a:r>
                  <a:rPr lang="en-US" dirty="0"/>
                  <a:t>% of unfished SSB-pre-recruit</a:t>
                </a:r>
              </a:p>
              <a:p>
                <a:pPr lvl="2"/>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𝑋</m:t>
                    </m:r>
                    <m:r>
                      <a:rPr lang="en-US" i="1" baseline="-25000" dirty="0">
                        <a:latin typeface="Cambria Math" panose="02040503050406030204" pitchFamily="18" charset="0"/>
                      </a:rPr>
                      <m:t>%</m:t>
                    </m:r>
                    <m:r>
                      <a:rPr lang="en-US" i="1" baseline="-25000" dirty="0">
                        <a:latin typeface="Cambria Math" panose="02040503050406030204" pitchFamily="18" charset="0"/>
                      </a:rPr>
                      <m:t>𝑆𝑃𝑅</m:t>
                    </m:r>
                    <m:r>
                      <a:rPr lang="en-US" i="1" baseline="-25000" dirty="0">
                        <a:latin typeface="Cambria Math" panose="02040503050406030204" pitchFamily="18" charset="0"/>
                      </a:rPr>
                      <m:t> </m:t>
                    </m:r>
                  </m:oMath>
                </a14:m>
                <a:r>
                  <a:rPr lang="en-US" dirty="0"/>
                  <a:t>is a common proxy for </a:t>
                </a:r>
                <a14:m>
                  <m:oMath xmlns:m="http://schemas.openxmlformats.org/officeDocument/2006/math">
                    <m:r>
                      <a:rPr lang="en-US" i="1" dirty="0">
                        <a:latin typeface="Cambria Math" panose="02040503050406030204" pitchFamily="18" charset="0"/>
                      </a:rPr>
                      <m:t>𝐹</m:t>
                    </m:r>
                    <m:r>
                      <a:rPr lang="en-US" b="0" i="1" baseline="-25000" dirty="0" smtClean="0">
                        <a:latin typeface="Cambria Math" panose="02040503050406030204" pitchFamily="18" charset="0"/>
                      </a:rPr>
                      <m:t>𝑀𝑆𝑌</m:t>
                    </m:r>
                    <m:r>
                      <a:rPr lang="en-US" i="1" baseline="-25000" dirty="0">
                        <a:latin typeface="Cambria Math" panose="02040503050406030204" pitchFamily="18" charset="0"/>
                      </a:rPr>
                      <m:t> </m:t>
                    </m:r>
                  </m:oMath>
                </a14:m>
                <a:endParaRPr lang="en-US" dirty="0"/>
              </a:p>
              <a:p>
                <a:pPr lvl="2"/>
                <a:r>
                  <a:rPr lang="en-US" dirty="0"/>
                  <a:t>Value of SPR as a proxy for </a:t>
                </a:r>
                <a14:m>
                  <m:oMath xmlns:m="http://schemas.openxmlformats.org/officeDocument/2006/math">
                    <m:r>
                      <a:rPr lang="en-US" i="1" dirty="0" smtClean="0">
                        <a:latin typeface="Cambria Math" panose="02040503050406030204" pitchFamily="18" charset="0"/>
                      </a:rPr>
                      <m:t>𝐹</m:t>
                    </m:r>
                    <m:r>
                      <a:rPr lang="en-US" b="0" i="1" baseline="-25000" dirty="0" smtClean="0">
                        <a:latin typeface="Cambria Math" panose="02040503050406030204" pitchFamily="18" charset="0"/>
                      </a:rPr>
                      <m:t>𝑀𝑆𝑌</m:t>
                    </m:r>
                  </m:oMath>
                </a14:m>
                <a:r>
                  <a:rPr lang="en-US" dirty="0"/>
                  <a:t> depends on productivity</a:t>
                </a:r>
              </a:p>
              <a:p>
                <a:pPr lvl="1"/>
                <a:r>
                  <a:rPr lang="en-US" dirty="0"/>
                  <a:t>Biomass reference point:</a:t>
                </a:r>
              </a:p>
              <a:p>
                <a:pPr lvl="2"/>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𝑀𝑆𝑌</m:t>
                    </m:r>
                  </m:oMath>
                </a14:m>
                <a:r>
                  <a:rPr lang="en-US" dirty="0"/>
                  <a:t> proxy = equilibrium B from fishing at </a:t>
                </a:r>
                <a14:m>
                  <m:oMath xmlns:m="http://schemas.openxmlformats.org/officeDocument/2006/math">
                    <m:r>
                      <a:rPr lang="en-US" i="1" dirty="0" smtClean="0">
                        <a:latin typeface="Cambria Math" panose="02040503050406030204" pitchFamily="18" charset="0"/>
                      </a:rPr>
                      <m:t>𝐹</m:t>
                    </m:r>
                    <m:r>
                      <a:rPr lang="en-US" i="1" baseline="-25000" dirty="0" smtClean="0">
                        <a:latin typeface="Cambria Math" panose="02040503050406030204" pitchFamily="18" charset="0"/>
                      </a:rPr>
                      <m:t>𝑋</m:t>
                    </m:r>
                    <m:r>
                      <a:rPr lang="en-US" i="1" baseline="-25000" dirty="0" smtClean="0">
                        <a:latin typeface="Cambria Math" panose="02040503050406030204" pitchFamily="18" charset="0"/>
                      </a:rPr>
                      <m:t>%</m:t>
                    </m:r>
                    <m:r>
                      <a:rPr lang="en-US" i="1" baseline="-25000" dirty="0" smtClean="0">
                        <a:latin typeface="Cambria Math" panose="02040503050406030204" pitchFamily="18" charset="0"/>
                      </a:rPr>
                      <m:t>𝑆𝑃𝑅</m:t>
                    </m:r>
                    <m:r>
                      <a:rPr lang="en-US" i="1" baseline="-25000" dirty="0" smtClean="0">
                        <a:latin typeface="Cambria Math" panose="02040503050406030204" pitchFamily="18" charset="0"/>
                      </a:rPr>
                      <m:t> </m:t>
                    </m:r>
                  </m:oMath>
                </a14:m>
                <a:endParaRPr lang="en-US" baseline="-25000" dirty="0"/>
              </a:p>
              <a:p>
                <a:pPr lvl="2"/>
                <a:endParaRPr lang="en-US" dirty="0"/>
              </a:p>
            </p:txBody>
          </p:sp>
        </mc:Choice>
        <mc:Fallback xmlns="">
          <p:sp>
            <p:nvSpPr>
              <p:cNvPr id="3" name="Content Placeholder 2">
                <a:extLst>
                  <a:ext uri="{FF2B5EF4-FFF2-40B4-BE49-F238E27FC236}">
                    <a16:creationId xmlns:a16="http://schemas.microsoft.com/office/drawing/2014/main" id="{90EBF679-C065-4E9A-A132-B6E0E137E3B8}"/>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F130B1CC-8FC9-4ACD-8ADA-A6E138A286D6}"/>
                  </a:ext>
                </a:extLst>
              </p:cNvPr>
              <p:cNvGraphicFramePr>
                <a:graphicFrameLocks/>
              </p:cNvGraphicFramePr>
              <p:nvPr>
                <p:extLst>
                  <p:ext uri="{D42A27DB-BD31-4B8C-83A1-F6EECF244321}">
                    <p14:modId xmlns:p14="http://schemas.microsoft.com/office/powerpoint/2010/main" val="1455370126"/>
                  </p:ext>
                </p:extLst>
              </p:nvPr>
            </p:nvGraphicFramePr>
            <p:xfrm>
              <a:off x="7695343" y="4862195"/>
              <a:ext cx="4496657" cy="1630680"/>
            </p:xfrm>
            <a:graphic>
              <a:graphicData uri="http://schemas.openxmlformats.org/drawingml/2006/table">
                <a:tbl>
                  <a:tblPr bandRow="1">
                    <a:tableStyleId>{5C22544A-7EE6-4342-B048-85BDC9FD1C3A}</a:tableStyleId>
                  </a:tblPr>
                  <a:tblGrid>
                    <a:gridCol w="1763362">
                      <a:extLst>
                        <a:ext uri="{9D8B030D-6E8A-4147-A177-3AD203B41FA5}">
                          <a16:colId xmlns:a16="http://schemas.microsoft.com/office/drawing/2014/main" val="765603383"/>
                        </a:ext>
                      </a:extLst>
                    </a:gridCol>
                    <a:gridCol w="1158924">
                      <a:extLst>
                        <a:ext uri="{9D8B030D-6E8A-4147-A177-3AD203B41FA5}">
                          <a16:colId xmlns:a16="http://schemas.microsoft.com/office/drawing/2014/main" val="2414924035"/>
                        </a:ext>
                      </a:extLst>
                    </a:gridCol>
                    <a:gridCol w="1574371">
                      <a:extLst>
                        <a:ext uri="{9D8B030D-6E8A-4147-A177-3AD203B41FA5}">
                          <a16:colId xmlns:a16="http://schemas.microsoft.com/office/drawing/2014/main" val="1996351042"/>
                        </a:ext>
                      </a:extLst>
                    </a:gridCol>
                  </a:tblGrid>
                  <a:tr h="0">
                    <a:tc>
                      <a:txBody>
                        <a:bodyPr/>
                        <a:lstStyle/>
                        <a:p>
                          <a:pPr marL="0" marR="0">
                            <a:spcBef>
                              <a:spcPts val="600"/>
                            </a:spcBef>
                            <a:spcAft>
                              <a:spcPts val="600"/>
                            </a:spcAft>
                          </a:pPr>
                          <a:r>
                            <a:rPr lang="en-US" sz="1800" b="1" dirty="0">
                              <a:effectLst/>
                              <a:latin typeface="Century Gothic" panose="020B0502020202020204" pitchFamily="34" charset="0"/>
                            </a:rPr>
                            <a:t>Productivity</a:t>
                          </a:r>
                          <a:endParaRPr lang="en-US" sz="1800" b="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14:m>
                            <m:oMathPara xmlns:m="http://schemas.openxmlformats.org/officeDocument/2006/math">
                              <m:oMathParaPr>
                                <m:jc m:val="centerGroup"/>
                              </m:oMathParaPr>
                              <m:oMath xmlns:m="http://schemas.openxmlformats.org/officeDocument/2006/math">
                                <m:r>
                                  <a:rPr lang="en-US" sz="1800" b="1" i="1" dirty="0" smtClean="0">
                                    <a:effectLst/>
                                    <a:latin typeface="Cambria Math" panose="02040503050406030204" pitchFamily="18" charset="0"/>
                                  </a:rPr>
                                  <m:t>𝒓</m:t>
                                </m:r>
                              </m:oMath>
                            </m:oMathPara>
                          </a14:m>
                          <a:endParaRPr lang="en-US" sz="1800" b="1"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14:m>
                            <m:oMath xmlns:m="http://schemas.openxmlformats.org/officeDocument/2006/math">
                              <m:r>
                                <a:rPr lang="en-US" sz="1800" b="1" i="1" smtClean="0">
                                  <a:effectLst/>
                                  <a:latin typeface="Cambria Math" panose="02040503050406030204" pitchFamily="18" charset="0"/>
                                </a:rPr>
                                <m:t>𝑭</m:t>
                              </m:r>
                              <m:r>
                                <a:rPr lang="en-US" sz="1800" b="1" i="1" baseline="-25000" smtClean="0">
                                  <a:effectLst/>
                                  <a:latin typeface="Cambria Math" panose="02040503050406030204" pitchFamily="18" charset="0"/>
                                </a:rPr>
                                <m:t>𝑴𝑺𝒀</m:t>
                              </m:r>
                            </m:oMath>
                          </a14:m>
                          <a:r>
                            <a:rPr lang="en-US" sz="1800" b="1" dirty="0">
                              <a:effectLst/>
                              <a:latin typeface="Century Gothic" panose="020B0502020202020204" pitchFamily="34" charset="0"/>
                            </a:rPr>
                            <a:t> ≈ </a:t>
                          </a:r>
                          <a14:m>
                            <m:oMath xmlns:m="http://schemas.openxmlformats.org/officeDocument/2006/math">
                              <m:r>
                                <a:rPr lang="en-US" sz="1800" b="1" i="1" dirty="0" smtClean="0">
                                  <a:effectLst/>
                                  <a:latin typeface="Cambria Math" panose="02040503050406030204" pitchFamily="18" charset="0"/>
                                </a:rPr>
                                <m:t>𝑭</m:t>
                              </m:r>
                              <m:r>
                                <a:rPr lang="en-US" sz="1800" b="1" i="1" baseline="-25000" dirty="0">
                                  <a:effectLst/>
                                  <a:latin typeface="Cambria Math" panose="02040503050406030204" pitchFamily="18" charset="0"/>
                                </a:rPr>
                                <m:t>𝑿</m:t>
                              </m:r>
                              <m:r>
                                <a:rPr lang="en-US" sz="1800" b="1" i="1" baseline="-25000" dirty="0">
                                  <a:effectLst/>
                                  <a:latin typeface="Cambria Math" panose="02040503050406030204" pitchFamily="18" charset="0"/>
                                </a:rPr>
                                <m:t>%</m:t>
                              </m:r>
                              <m:r>
                                <a:rPr lang="en-US" sz="1800" b="1" i="1" baseline="-25000" dirty="0">
                                  <a:effectLst/>
                                  <a:latin typeface="Cambria Math" panose="02040503050406030204" pitchFamily="18" charset="0"/>
                                </a:rPr>
                                <m:t>𝑺𝑷𝑹</m:t>
                              </m:r>
                            </m:oMath>
                          </a14:m>
                          <a:endParaRPr lang="en-US" sz="1800" b="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3201480"/>
                      </a:ext>
                    </a:extLst>
                  </a:tr>
                  <a:tr h="0">
                    <a:tc>
                      <a:txBody>
                        <a:bodyPr/>
                        <a:lstStyle/>
                        <a:p>
                          <a:pPr marL="0" marR="0">
                            <a:spcBef>
                              <a:spcPts val="600"/>
                            </a:spcBef>
                            <a:spcAft>
                              <a:spcPts val="600"/>
                            </a:spcAft>
                          </a:pPr>
                          <a:r>
                            <a:rPr lang="en-US" sz="1800" dirty="0">
                              <a:effectLst/>
                              <a:latin typeface="Century Gothic" panose="020B0502020202020204" pitchFamily="34" charset="0"/>
                            </a:rPr>
                            <a:t>Very Low</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≥50%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048765"/>
                      </a:ext>
                    </a:extLst>
                  </a:tr>
                  <a:tr h="0">
                    <a:tc>
                      <a:txBody>
                        <a:bodyPr/>
                        <a:lstStyle/>
                        <a:p>
                          <a:pPr marL="0" marR="0">
                            <a:spcBef>
                              <a:spcPts val="600"/>
                            </a:spcBef>
                            <a:spcAft>
                              <a:spcPts val="600"/>
                            </a:spcAft>
                          </a:pPr>
                          <a:r>
                            <a:rPr lang="en-US" sz="1800" dirty="0">
                              <a:effectLst/>
                              <a:latin typeface="Century Gothic" panose="020B0502020202020204" pitchFamily="34" charset="0"/>
                            </a:rPr>
                            <a:t>Low</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&lt;0.14</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45%</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5822969"/>
                      </a:ext>
                    </a:extLst>
                  </a:tr>
                  <a:tr h="0">
                    <a:tc>
                      <a:txBody>
                        <a:bodyPr/>
                        <a:lstStyle/>
                        <a:p>
                          <a:pPr marL="0" marR="0">
                            <a:spcBef>
                              <a:spcPts val="600"/>
                            </a:spcBef>
                            <a:spcAft>
                              <a:spcPts val="600"/>
                            </a:spcAft>
                          </a:pPr>
                          <a:r>
                            <a:rPr lang="en-US" sz="1800" dirty="0">
                              <a:effectLst/>
                              <a:latin typeface="Century Gothic" panose="020B0502020202020204" pitchFamily="34" charset="0"/>
                            </a:rPr>
                            <a:t>Medium</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0.14-0.35</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40%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095636"/>
                      </a:ext>
                    </a:extLst>
                  </a:tr>
                  <a:tr h="0">
                    <a:tc>
                      <a:txBody>
                        <a:bodyPr/>
                        <a:lstStyle/>
                        <a:p>
                          <a:pPr marL="0" marR="0">
                            <a:spcBef>
                              <a:spcPts val="600"/>
                            </a:spcBef>
                            <a:spcAft>
                              <a:spcPts val="600"/>
                            </a:spcAft>
                          </a:pPr>
                          <a:r>
                            <a:rPr lang="en-US" sz="1800" dirty="0">
                              <a:effectLst/>
                              <a:latin typeface="Century Gothic" panose="020B0502020202020204" pitchFamily="34" charset="0"/>
                            </a:rPr>
                            <a:t>High</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&gt;0.35</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30%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1834903"/>
                      </a:ext>
                    </a:extLst>
                  </a:tr>
                  <a:tr h="0">
                    <a:tc gridSpan="3">
                      <a:txBody>
                        <a:bodyPr/>
                        <a:lstStyle/>
                        <a:p>
                          <a:pPr marL="0" marR="0">
                            <a:spcBef>
                              <a:spcPts val="600"/>
                            </a:spcBef>
                            <a:spcAft>
                              <a:spcPts val="600"/>
                            </a:spcAft>
                          </a:pPr>
                          <a:r>
                            <a:rPr lang="en-US" sz="1200" kern="1200" dirty="0">
                              <a:solidFill>
                                <a:schemeClr val="dk1"/>
                              </a:solidFill>
                              <a:effectLst/>
                              <a:latin typeface="Century Gothic" panose="020B0502020202020204" pitchFamily="34" charset="0"/>
                            </a:rPr>
                            <a:t>*</a:t>
                          </a:r>
                          <a:r>
                            <a:rPr lang="en-US" sz="1100" kern="1200" dirty="0">
                              <a:solidFill>
                                <a:schemeClr val="dk1"/>
                              </a:solidFill>
                              <a:effectLst/>
                              <a:latin typeface="Century Gothic" panose="020B0502020202020204" pitchFamily="34" charset="0"/>
                            </a:rPr>
                            <a:t>Defined based on </a:t>
                          </a:r>
                          <a:r>
                            <a:rPr lang="en-US" sz="1100" i="1" kern="1200" dirty="0">
                              <a:solidFill>
                                <a:schemeClr val="dk1"/>
                              </a:solidFill>
                              <a:effectLst/>
                              <a:latin typeface="Century Gothic" panose="020B0502020202020204" pitchFamily="34" charset="0"/>
                            </a:rPr>
                            <a:t>M</a:t>
                          </a:r>
                          <a:r>
                            <a:rPr lang="en-US" sz="1100" kern="1200" dirty="0">
                              <a:solidFill>
                                <a:schemeClr val="dk1"/>
                              </a:solidFill>
                              <a:effectLst/>
                              <a:latin typeface="Century Gothic" panose="020B0502020202020204" pitchFamily="34" charset="0"/>
                            </a:rPr>
                            <a:t> &lt; 0.1 and age-at-maturation &gt; 15 years</a:t>
                          </a:r>
                          <a:endParaRPr lang="en-US" sz="12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9109025"/>
                      </a:ext>
                    </a:extLst>
                  </a:tr>
                </a:tbl>
              </a:graphicData>
            </a:graphic>
          </p:graphicFrame>
        </mc:Choice>
        <mc:Fallback xmlns="">
          <p:graphicFrame>
            <p:nvGraphicFramePr>
              <p:cNvPr id="4" name="Content Placeholder 3">
                <a:extLst>
                  <a:ext uri="{FF2B5EF4-FFF2-40B4-BE49-F238E27FC236}">
                    <a16:creationId xmlns:a16="http://schemas.microsoft.com/office/drawing/2014/main" id="{F130B1CC-8FC9-4ACD-8ADA-A6E138A286D6}"/>
                  </a:ext>
                </a:extLst>
              </p:cNvPr>
              <p:cNvGraphicFramePr>
                <a:graphicFrameLocks/>
              </p:cNvGraphicFramePr>
              <p:nvPr>
                <p:extLst>
                  <p:ext uri="{D42A27DB-BD31-4B8C-83A1-F6EECF244321}">
                    <p14:modId xmlns:p14="http://schemas.microsoft.com/office/powerpoint/2010/main" val="1455370126"/>
                  </p:ext>
                </p:extLst>
              </p:nvPr>
            </p:nvGraphicFramePr>
            <p:xfrm>
              <a:off x="7695343" y="4862195"/>
              <a:ext cx="4496657" cy="1630680"/>
            </p:xfrm>
            <a:graphic>
              <a:graphicData uri="http://schemas.openxmlformats.org/drawingml/2006/table">
                <a:tbl>
                  <a:tblPr bandRow="1">
                    <a:tableStyleId>{5C22544A-7EE6-4342-B048-85BDC9FD1C3A}</a:tableStyleId>
                  </a:tblPr>
                  <a:tblGrid>
                    <a:gridCol w="1763362">
                      <a:extLst>
                        <a:ext uri="{9D8B030D-6E8A-4147-A177-3AD203B41FA5}">
                          <a16:colId xmlns:a16="http://schemas.microsoft.com/office/drawing/2014/main" val="765603383"/>
                        </a:ext>
                      </a:extLst>
                    </a:gridCol>
                    <a:gridCol w="1158924">
                      <a:extLst>
                        <a:ext uri="{9D8B030D-6E8A-4147-A177-3AD203B41FA5}">
                          <a16:colId xmlns:a16="http://schemas.microsoft.com/office/drawing/2014/main" val="2414924035"/>
                        </a:ext>
                      </a:extLst>
                    </a:gridCol>
                    <a:gridCol w="1574371">
                      <a:extLst>
                        <a:ext uri="{9D8B030D-6E8A-4147-A177-3AD203B41FA5}">
                          <a16:colId xmlns:a16="http://schemas.microsoft.com/office/drawing/2014/main" val="1996351042"/>
                        </a:ext>
                      </a:extLst>
                    </a:gridCol>
                  </a:tblGrid>
                  <a:tr h="350520">
                    <a:tc>
                      <a:txBody>
                        <a:bodyPr/>
                        <a:lstStyle/>
                        <a:p>
                          <a:pPr marL="0" marR="0">
                            <a:spcBef>
                              <a:spcPts val="600"/>
                            </a:spcBef>
                            <a:spcAft>
                              <a:spcPts val="600"/>
                            </a:spcAft>
                          </a:pPr>
                          <a:r>
                            <a:rPr lang="en-US" sz="1800" b="1" dirty="0">
                              <a:effectLst/>
                              <a:latin typeface="Century Gothic" panose="020B0502020202020204" pitchFamily="34" charset="0"/>
                            </a:rPr>
                            <a:t>Productivity</a:t>
                          </a:r>
                          <a:endParaRPr lang="en-US" sz="1800" b="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51832" t="-20690" r="-136649" b="-389655"/>
                          </a:stretch>
                        </a:blipFill>
                      </a:tcPr>
                    </a:tc>
                    <a:tc>
                      <a:txBody>
                        <a:bodyPr/>
                        <a:lstStyle/>
                        <a:p>
                          <a:endParaRPr lang="en-US"/>
                        </a:p>
                      </a:txBody>
                      <a:tcPr marL="68580" marR="68580" marT="0" marB="0">
                        <a:blipFill>
                          <a:blip r:embed="rId3"/>
                          <a:stretch>
                            <a:fillRect l="-186434" t="-20690" r="-1163" b="-389655"/>
                          </a:stretch>
                        </a:blipFill>
                      </a:tcPr>
                    </a:tc>
                    <a:extLst>
                      <a:ext uri="{0D108BD9-81ED-4DB2-BD59-A6C34878D82A}">
                        <a16:rowId xmlns:a16="http://schemas.microsoft.com/office/drawing/2014/main" val="3743201480"/>
                      </a:ext>
                    </a:extLst>
                  </a:tr>
                  <a:tr h="274320">
                    <a:tc>
                      <a:txBody>
                        <a:bodyPr/>
                        <a:lstStyle/>
                        <a:p>
                          <a:pPr marL="0" marR="0">
                            <a:spcBef>
                              <a:spcPts val="600"/>
                            </a:spcBef>
                            <a:spcAft>
                              <a:spcPts val="600"/>
                            </a:spcAft>
                          </a:pPr>
                          <a:r>
                            <a:rPr lang="en-US" sz="1800" dirty="0">
                              <a:effectLst/>
                              <a:latin typeface="Century Gothic" panose="020B0502020202020204" pitchFamily="34" charset="0"/>
                            </a:rPr>
                            <a:t>Very Low</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≥50%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048765"/>
                      </a:ext>
                    </a:extLst>
                  </a:tr>
                  <a:tr h="274320">
                    <a:tc>
                      <a:txBody>
                        <a:bodyPr/>
                        <a:lstStyle/>
                        <a:p>
                          <a:pPr marL="0" marR="0">
                            <a:spcBef>
                              <a:spcPts val="600"/>
                            </a:spcBef>
                            <a:spcAft>
                              <a:spcPts val="600"/>
                            </a:spcAft>
                          </a:pPr>
                          <a:r>
                            <a:rPr lang="en-US" sz="1800" dirty="0">
                              <a:effectLst/>
                              <a:latin typeface="Century Gothic" panose="020B0502020202020204" pitchFamily="34" charset="0"/>
                            </a:rPr>
                            <a:t>Low</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&lt;0.14</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45%</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5822969"/>
                      </a:ext>
                    </a:extLst>
                  </a:tr>
                  <a:tr h="274320">
                    <a:tc>
                      <a:txBody>
                        <a:bodyPr/>
                        <a:lstStyle/>
                        <a:p>
                          <a:pPr marL="0" marR="0">
                            <a:spcBef>
                              <a:spcPts val="600"/>
                            </a:spcBef>
                            <a:spcAft>
                              <a:spcPts val="600"/>
                            </a:spcAft>
                          </a:pPr>
                          <a:r>
                            <a:rPr lang="en-US" sz="1800" dirty="0">
                              <a:effectLst/>
                              <a:latin typeface="Century Gothic" panose="020B0502020202020204" pitchFamily="34" charset="0"/>
                            </a:rPr>
                            <a:t>Medium</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0.14-0.35</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40%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095636"/>
                      </a:ext>
                    </a:extLst>
                  </a:tr>
                  <a:tr h="274320">
                    <a:tc>
                      <a:txBody>
                        <a:bodyPr/>
                        <a:lstStyle/>
                        <a:p>
                          <a:pPr marL="0" marR="0">
                            <a:spcBef>
                              <a:spcPts val="600"/>
                            </a:spcBef>
                            <a:spcAft>
                              <a:spcPts val="600"/>
                            </a:spcAft>
                          </a:pPr>
                          <a:r>
                            <a:rPr lang="en-US" sz="1800" dirty="0">
                              <a:effectLst/>
                              <a:latin typeface="Century Gothic" panose="020B0502020202020204" pitchFamily="34" charset="0"/>
                            </a:rPr>
                            <a:t>High</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&gt;0.35</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30%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1834903"/>
                      </a:ext>
                    </a:extLst>
                  </a:tr>
                  <a:tr h="182880">
                    <a:tc gridSpan="3">
                      <a:txBody>
                        <a:bodyPr/>
                        <a:lstStyle/>
                        <a:p>
                          <a:pPr marL="0" marR="0">
                            <a:spcBef>
                              <a:spcPts val="600"/>
                            </a:spcBef>
                            <a:spcAft>
                              <a:spcPts val="600"/>
                            </a:spcAft>
                          </a:pPr>
                          <a:r>
                            <a:rPr lang="en-US" sz="1200" kern="1200" dirty="0">
                              <a:solidFill>
                                <a:schemeClr val="dk1"/>
                              </a:solidFill>
                              <a:effectLst/>
                              <a:latin typeface="Century Gothic" panose="020B0502020202020204" pitchFamily="34" charset="0"/>
                            </a:rPr>
                            <a:t>*</a:t>
                          </a:r>
                          <a:r>
                            <a:rPr lang="en-US" sz="1100" kern="1200" dirty="0">
                              <a:solidFill>
                                <a:schemeClr val="dk1"/>
                              </a:solidFill>
                              <a:effectLst/>
                              <a:latin typeface="Century Gothic" panose="020B0502020202020204" pitchFamily="34" charset="0"/>
                            </a:rPr>
                            <a:t>Defined based on </a:t>
                          </a:r>
                          <a:r>
                            <a:rPr lang="en-US" sz="1100" i="1" kern="1200" dirty="0">
                              <a:solidFill>
                                <a:schemeClr val="dk1"/>
                              </a:solidFill>
                              <a:effectLst/>
                              <a:latin typeface="Century Gothic" panose="020B0502020202020204" pitchFamily="34" charset="0"/>
                            </a:rPr>
                            <a:t>M</a:t>
                          </a:r>
                          <a:r>
                            <a:rPr lang="en-US" sz="1100" kern="1200" dirty="0">
                              <a:solidFill>
                                <a:schemeClr val="dk1"/>
                              </a:solidFill>
                              <a:effectLst/>
                              <a:latin typeface="Century Gothic" panose="020B0502020202020204" pitchFamily="34" charset="0"/>
                            </a:rPr>
                            <a:t> &lt; 0.1 and age-at-maturation &gt; 15 years</a:t>
                          </a:r>
                          <a:endParaRPr lang="en-US" sz="12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9109025"/>
                      </a:ext>
                    </a:extLst>
                  </a:tr>
                </a:tbl>
              </a:graphicData>
            </a:graphic>
          </p:graphicFrame>
        </mc:Fallback>
      </mc:AlternateContent>
      <p:sp>
        <p:nvSpPr>
          <p:cNvPr id="5" name="TextBox 4">
            <a:extLst>
              <a:ext uri="{FF2B5EF4-FFF2-40B4-BE49-F238E27FC236}">
                <a16:creationId xmlns:a16="http://schemas.microsoft.com/office/drawing/2014/main" id="{E1EA88A9-649F-40E4-9D6F-C18C68BC6AA3}"/>
              </a:ext>
            </a:extLst>
          </p:cNvPr>
          <p:cNvSpPr txBox="1"/>
          <p:nvPr/>
        </p:nvSpPr>
        <p:spPr>
          <a:xfrm>
            <a:off x="9798340" y="6550111"/>
            <a:ext cx="2393660" cy="276999"/>
          </a:xfrm>
          <a:prstGeom prst="rect">
            <a:avLst/>
          </a:prstGeom>
          <a:noFill/>
        </p:spPr>
        <p:txBody>
          <a:bodyPr wrap="square" rtlCol="0">
            <a:spAutoFit/>
          </a:bodyPr>
          <a:lstStyle/>
          <a:p>
            <a:pPr algn="r"/>
            <a:r>
              <a:rPr lang="en-US" sz="1200" dirty="0"/>
              <a:t>NZ Ministry of Fisheries</a:t>
            </a:r>
            <a:r>
              <a:rPr lang="en-US" sz="1200" dirty="0">
                <a:cs typeface="Arial" panose="020B0604020202020204" pitchFamily="34" charset="0"/>
              </a:rPr>
              <a:t> (2011)</a:t>
            </a:r>
          </a:p>
        </p:txBody>
      </p:sp>
    </p:spTree>
    <p:extLst>
      <p:ext uri="{BB962C8B-B14F-4D97-AF65-F5344CB8AC3E}">
        <p14:creationId xmlns:p14="http://schemas.microsoft.com/office/powerpoint/2010/main" val="324252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914E-EA14-43BE-AD13-A1E26E81AB91}"/>
              </a:ext>
            </a:extLst>
          </p:cNvPr>
          <p:cNvSpPr>
            <a:spLocks noGrp="1"/>
          </p:cNvSpPr>
          <p:nvPr>
            <p:ph type="title"/>
          </p:nvPr>
        </p:nvSpPr>
        <p:spPr/>
        <p:txBody>
          <a:bodyPr/>
          <a:lstStyle/>
          <a:p>
            <a:r>
              <a:rPr lang="en-US" dirty="0"/>
              <a:t>Theoretical Proxies for </a:t>
            </a:r>
            <a:r>
              <a:rPr lang="en-US" i="1" dirty="0"/>
              <a:t>F</a:t>
            </a:r>
            <a:r>
              <a:rPr lang="en-US" i="1" baseline="-25000" dirty="0"/>
              <a:t>MSY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028CA9-6F96-4DC6-B5CB-EF5B36A25839}"/>
                  </a:ext>
                </a:extLst>
              </p:cNvPr>
              <p:cNvSpPr>
                <a:spLocks noGrp="1"/>
              </p:cNvSpPr>
              <p:nvPr>
                <p:ph idx="1"/>
              </p:nvPr>
            </p:nvSpPr>
            <p:spPr/>
            <p:txBody>
              <a:bodyPr/>
              <a:lstStyle/>
              <a:p>
                <a:r>
                  <a:rPr lang="en-US" dirty="0"/>
                  <a:t>Other </a:t>
                </a:r>
                <a:r>
                  <a:rPr lang="en-US" i="1" dirty="0"/>
                  <a:t>F</a:t>
                </a:r>
                <a:r>
                  <a:rPr lang="en-US" i="1" baseline="-25000" dirty="0"/>
                  <a:t>MSY</a:t>
                </a:r>
                <a:r>
                  <a:rPr lang="en-US" dirty="0"/>
                  <a:t> proxies:</a:t>
                </a:r>
              </a:p>
              <a:p>
                <a:pPr lvl="1"/>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𝑚𝑎𝑥</m:t>
                    </m:r>
                    <m:r>
                      <a:rPr lang="en-US" i="1" baseline="-25000" dirty="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𝐹</m:t>
                    </m:r>
                  </m:oMath>
                </a14:m>
                <a:r>
                  <a:rPr lang="en-US" dirty="0"/>
                  <a:t> that maximizes YPR (not recommended)</a:t>
                </a:r>
              </a:p>
              <a:p>
                <a:pPr lvl="1"/>
                <a14:m>
                  <m:oMath xmlns:m="http://schemas.openxmlformats.org/officeDocument/2006/math">
                    <m:r>
                      <a:rPr lang="en-US" i="1" dirty="0" smtClean="0">
                        <a:latin typeface="Cambria Math" panose="02040503050406030204" pitchFamily="18" charset="0"/>
                      </a:rPr>
                      <m:t>𝐹</m:t>
                    </m:r>
                    <m:r>
                      <a:rPr lang="en-US" i="1" baseline="-25000" dirty="0" smtClean="0">
                        <a:latin typeface="Cambria Math" panose="02040503050406030204" pitchFamily="18" charset="0"/>
                      </a:rPr>
                      <m:t>0</m:t>
                    </m:r>
                    <m:r>
                      <a:rPr lang="en-US" b="0" i="1" baseline="-25000" dirty="0" smtClean="0">
                        <a:latin typeface="Cambria Math" panose="02040503050406030204" pitchFamily="18" charset="0"/>
                      </a:rPr>
                      <m:t> 1</m:t>
                    </m:r>
                  </m:oMath>
                </a14:m>
                <a:r>
                  <a:rPr lang="en-US" dirty="0"/>
                  <a:t> = </a:t>
                </a:r>
                <a14:m>
                  <m:oMath xmlns:m="http://schemas.openxmlformats.org/officeDocument/2006/math">
                    <m:r>
                      <a:rPr lang="en-US" i="1" dirty="0" smtClean="0">
                        <a:latin typeface="Cambria Math" panose="02040503050406030204" pitchFamily="18" charset="0"/>
                      </a:rPr>
                      <m:t>𝐹</m:t>
                    </m:r>
                  </m:oMath>
                </a14:m>
                <a:r>
                  <a:rPr lang="en-US" dirty="0"/>
                  <a:t> where slope of YPR curve is 10% of the slope at the origin</a:t>
                </a:r>
              </a:p>
              <a:p>
                <a:pPr lvl="2"/>
                <a:r>
                  <a:rPr lang="en-US" dirty="0"/>
                  <a:t>Sensitive to assumptions about growth and </a:t>
                </a:r>
                <a14:m>
                  <m:oMath xmlns:m="http://schemas.openxmlformats.org/officeDocument/2006/math">
                    <m:r>
                      <a:rPr lang="en-US" i="1" dirty="0" smtClean="0">
                        <a:latin typeface="Cambria Math" panose="02040503050406030204" pitchFamily="18" charset="0"/>
                      </a:rPr>
                      <m:t>𝑀</m:t>
                    </m:r>
                  </m:oMath>
                </a14:m>
                <a:endParaRPr lang="en-US" i="1" dirty="0"/>
              </a:p>
              <a:p>
                <a:pPr lvl="2"/>
                <a:r>
                  <a:rPr lang="en-US" dirty="0"/>
                  <a:t>Not recommended without understanding how well it relates to </a:t>
                </a:r>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𝑀𝑆𝑌</m:t>
                    </m:r>
                  </m:oMath>
                </a14:m>
                <a:r>
                  <a:rPr lang="en-US" dirty="0"/>
                  <a:t> (Mace 2001)</a:t>
                </a:r>
              </a:p>
              <a:p>
                <a:pPr lvl="1"/>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𝑀𝑆𝑌</m:t>
                    </m:r>
                  </m:oMath>
                </a14:m>
                <a:r>
                  <a:rPr lang="en-US" dirty="0"/>
                  <a:t> = </a:t>
                </a:r>
                <a14:m>
                  <m:oMath xmlns:m="http://schemas.openxmlformats.org/officeDocument/2006/math">
                    <m:r>
                      <a:rPr lang="en-US" i="1" dirty="0" smtClean="0">
                        <a:latin typeface="Cambria Math" panose="02040503050406030204" pitchFamily="18" charset="0"/>
                      </a:rPr>
                      <m:t>𝑀</m:t>
                    </m:r>
                  </m:oMath>
                </a14:m>
                <a:r>
                  <a:rPr lang="en-US" dirty="0"/>
                  <a:t> or a proportion of </a:t>
                </a:r>
                <a14:m>
                  <m:oMath xmlns:m="http://schemas.openxmlformats.org/officeDocument/2006/math">
                    <m:r>
                      <a:rPr lang="en-US" i="1" dirty="0" smtClean="0">
                        <a:latin typeface="Cambria Math" panose="02040503050406030204" pitchFamily="18" charset="0"/>
                      </a:rPr>
                      <m:t>𝑀</m:t>
                    </m:r>
                  </m:oMath>
                </a14:m>
                <a:endParaRPr lang="en-US" i="1" dirty="0"/>
              </a:p>
              <a:p>
                <a:pPr lvl="2"/>
                <a14:m>
                  <m:oMath xmlns:m="http://schemas.openxmlformats.org/officeDocument/2006/math">
                    <m:r>
                      <a:rPr lang="en-US" b="0" i="0" dirty="0" smtClean="0">
                        <a:latin typeface="Cambria Math" panose="02040503050406030204" pitchFamily="18" charset="0"/>
                      </a:rPr>
                      <m:t>0.87</m:t>
                    </m:r>
                    <m:r>
                      <a:rPr lang="en-US" i="1" dirty="0" smtClean="0">
                        <a:latin typeface="Cambria Math" panose="02040503050406030204" pitchFamily="18" charset="0"/>
                      </a:rPr>
                      <m:t>𝑀</m:t>
                    </m:r>
                  </m:oMath>
                </a14:m>
                <a:r>
                  <a:rPr lang="en-US" dirty="0"/>
                  <a:t> meta-analysis (Zhou et al. 2012)</a:t>
                </a:r>
              </a:p>
              <a:p>
                <a:pPr lvl="2"/>
                <a14:m>
                  <m:oMath xmlns:m="http://schemas.openxmlformats.org/officeDocument/2006/math">
                    <m:r>
                      <a:rPr lang="en-US" b="0" i="0" dirty="0" smtClean="0">
                        <a:latin typeface="Cambria Math" panose="02040503050406030204" pitchFamily="18" charset="0"/>
                      </a:rPr>
                      <m:t>0.5</m:t>
                    </m:r>
                    <m:r>
                      <a:rPr lang="en-US" i="1" dirty="0" smtClean="0">
                        <a:latin typeface="Cambria Math" panose="02040503050406030204" pitchFamily="18" charset="0"/>
                      </a:rPr>
                      <m:t>𝑀</m:t>
                    </m:r>
                  </m:oMath>
                </a14:m>
                <a:r>
                  <a:rPr lang="en-US" dirty="0"/>
                  <a:t> pelagic species (Patterson 1992)</a:t>
                </a:r>
              </a:p>
              <a:p>
                <a:r>
                  <a:rPr lang="en-US" dirty="0"/>
                  <a:t>Biomass reference points = equilibrium B from fishing at </a:t>
                </a:r>
                <a14:m>
                  <m:oMath xmlns:m="http://schemas.openxmlformats.org/officeDocument/2006/math">
                    <m:r>
                      <a:rPr lang="en-US" i="1" dirty="0" smtClean="0">
                        <a:latin typeface="Cambria Math" panose="02040503050406030204" pitchFamily="18" charset="0"/>
                      </a:rPr>
                      <m:t>𝐹</m:t>
                    </m:r>
                  </m:oMath>
                </a14:m>
                <a:r>
                  <a:rPr lang="en-US" baseline="-25000" dirty="0"/>
                  <a:t> </a:t>
                </a:r>
              </a:p>
              <a:p>
                <a:endParaRPr lang="en-US" dirty="0"/>
              </a:p>
            </p:txBody>
          </p:sp>
        </mc:Choice>
        <mc:Fallback xmlns="">
          <p:sp>
            <p:nvSpPr>
              <p:cNvPr id="3" name="Content Placeholder 2">
                <a:extLst>
                  <a:ext uri="{FF2B5EF4-FFF2-40B4-BE49-F238E27FC236}">
                    <a16:creationId xmlns:a16="http://schemas.microsoft.com/office/drawing/2014/main" id="{56028CA9-6F96-4DC6-B5CB-EF5B36A2583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CC7CBE7-DFD7-40E4-B423-F807B34CE615}"/>
              </a:ext>
            </a:extLst>
          </p:cNvPr>
          <p:cNvSpPr txBox="1"/>
          <p:nvPr/>
        </p:nvSpPr>
        <p:spPr>
          <a:xfrm>
            <a:off x="1818968" y="2762864"/>
            <a:ext cx="242374"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6331492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6352E-C719-43DA-8EE8-62DB1B86A6D0}"/>
              </a:ext>
            </a:extLst>
          </p:cNvPr>
          <p:cNvSpPr>
            <a:spLocks noGrp="1"/>
          </p:cNvSpPr>
          <p:nvPr>
            <p:ph type="title"/>
          </p:nvPr>
        </p:nvSpPr>
        <p:spPr/>
        <p:txBody>
          <a:bodyPr/>
          <a:lstStyle/>
          <a:p>
            <a:r>
              <a:rPr lang="en-US" dirty="0"/>
              <a:t>Historical, Empirical, or Other Proxies for </a:t>
            </a:r>
            <a:r>
              <a:rPr lang="en-US" i="1" dirty="0"/>
              <a:t>B</a:t>
            </a:r>
            <a:r>
              <a:rPr lang="en-US" i="1" baseline="-25000" dirty="0"/>
              <a:t>0</a:t>
            </a:r>
            <a:r>
              <a:rPr lang="en-US" dirty="0"/>
              <a:t> and </a:t>
            </a:r>
            <a:r>
              <a:rPr lang="en-US" i="1" dirty="0"/>
              <a:t>B</a:t>
            </a:r>
            <a:r>
              <a:rPr lang="en-US" i="1" baseline="-25000" dirty="0"/>
              <a:t>MSY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AB9779-38A7-4805-B83D-30331ECAE391}"/>
                  </a:ext>
                </a:extLst>
              </p:cNvPr>
              <p:cNvSpPr>
                <a:spLocks noGrp="1"/>
              </p:cNvSpPr>
              <p:nvPr>
                <p:ph idx="1"/>
              </p:nvPr>
            </p:nvSpPr>
            <p:spPr/>
            <p:txBody>
              <a:bodyPr>
                <a:normAutofit lnSpcReduction="10000"/>
              </a:bodyPr>
              <a:lstStyle/>
              <a:p>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𝑀𝑆𝑌</m:t>
                    </m:r>
                  </m:oMath>
                </a14:m>
                <a:r>
                  <a:rPr lang="en-US" dirty="0"/>
                  <a:t> proxy, defined by </a:t>
                </a:r>
              </a:p>
              <a:p>
                <a:pPr lvl="1"/>
                <a:r>
                  <a:rPr lang="en-US" dirty="0"/>
                  <a:t>the mean or median value of an indicator over a historical time period when the indicator is high and catches are high; or</a:t>
                </a:r>
              </a:p>
              <a:p>
                <a:pPr lvl="1"/>
                <a:r>
                  <a:rPr lang="en-US" dirty="0"/>
                  <a:t>the mean or median value of an indicator over a productive period.</a:t>
                </a:r>
              </a:p>
              <a:p>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0</m:t>
                    </m:r>
                  </m:oMath>
                </a14:m>
                <a:r>
                  <a:rPr lang="en-US" dirty="0"/>
                  <a:t> proxy, defined by </a:t>
                </a:r>
              </a:p>
              <a:p>
                <a:pPr lvl="1"/>
                <a:r>
                  <a:rPr lang="en-US" dirty="0"/>
                  <a:t>the mean/median (or maximum) value of the indicator over a historical time period reflecting the beginning of exploitation. </a:t>
                </a:r>
              </a:p>
              <a:p>
                <a:r>
                  <a:rPr lang="en-US" dirty="0"/>
                  <a:t>LRPs based on a historical low biomass state:</a:t>
                </a:r>
              </a:p>
              <a:p>
                <a:pPr lvl="1"/>
                <a:r>
                  <a:rPr lang="en-US" dirty="0"/>
                  <a:t>from which the stock recovered to above average levels; </a:t>
                </a:r>
              </a:p>
              <a:p>
                <a:pPr lvl="1"/>
                <a:r>
                  <a:rPr lang="en-US" dirty="0"/>
                  <a:t>or that is agreed by managers and resource users to be an undesirable state to avoid. </a:t>
                </a:r>
              </a:p>
              <a:p>
                <a:endParaRPr lang="en-US" dirty="0"/>
              </a:p>
            </p:txBody>
          </p:sp>
        </mc:Choice>
        <mc:Fallback xmlns="">
          <p:sp>
            <p:nvSpPr>
              <p:cNvPr id="3" name="Content Placeholder 2">
                <a:extLst>
                  <a:ext uri="{FF2B5EF4-FFF2-40B4-BE49-F238E27FC236}">
                    <a16:creationId xmlns:a16="http://schemas.microsoft.com/office/drawing/2014/main" id="{31AB9779-38A7-4805-B83D-30331ECAE391}"/>
                  </a:ext>
                </a:extLst>
              </p:cNvPr>
              <p:cNvSpPr>
                <a:spLocks noGrp="1" noRot="1" noChangeAspect="1" noMove="1" noResize="1" noEditPoints="1" noAdjustHandles="1" noChangeArrowheads="1" noChangeShapeType="1" noTextEdit="1"/>
              </p:cNvSpPr>
              <p:nvPr>
                <p:ph idx="1"/>
              </p:nvPr>
            </p:nvSpPr>
            <p:spPr>
              <a:blipFill>
                <a:blip r:embed="rId2"/>
                <a:stretch>
                  <a:fillRect l="-1043" t="-3081"/>
                </a:stretch>
              </a:blipFill>
            </p:spPr>
            <p:txBody>
              <a:bodyPr/>
              <a:lstStyle/>
              <a:p>
                <a:r>
                  <a:rPr lang="en-US">
                    <a:noFill/>
                  </a:rPr>
                  <a:t> </a:t>
                </a:r>
              </a:p>
            </p:txBody>
          </p:sp>
        </mc:Fallback>
      </mc:AlternateContent>
    </p:spTree>
    <p:extLst>
      <p:ext uri="{BB962C8B-B14F-4D97-AF65-F5344CB8AC3E}">
        <p14:creationId xmlns:p14="http://schemas.microsoft.com/office/powerpoint/2010/main" val="3350997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160" y="0"/>
            <a:ext cx="10515600" cy="1325563"/>
          </a:xfrm>
        </p:spPr>
        <p:txBody>
          <a:bodyPr/>
          <a:lstStyle/>
          <a:p>
            <a:r>
              <a:rPr lang="en-US" dirty="0"/>
              <a:t>What are reference points?</a:t>
            </a:r>
          </a:p>
        </p:txBody>
      </p:sp>
      <p:sp>
        <p:nvSpPr>
          <p:cNvPr id="3" name="Content Placeholder 2"/>
          <p:cNvSpPr>
            <a:spLocks noGrp="1"/>
          </p:cNvSpPr>
          <p:nvPr>
            <p:ph idx="1"/>
          </p:nvPr>
        </p:nvSpPr>
        <p:spPr>
          <a:xfrm>
            <a:off x="634160" y="1325563"/>
            <a:ext cx="10515600" cy="4351338"/>
          </a:xfrm>
        </p:spPr>
        <p:txBody>
          <a:bodyPr>
            <a:normAutofit lnSpcReduction="10000"/>
          </a:bodyPr>
          <a:lstStyle/>
          <a:p>
            <a:pPr>
              <a:lnSpc>
                <a:spcPct val="100000"/>
              </a:lnSpc>
              <a:spcBef>
                <a:spcPts val="600"/>
              </a:spcBef>
            </a:pPr>
            <a:r>
              <a:rPr lang="en-US" dirty="0"/>
              <a:t>Objectives generally consist of three elements:</a:t>
            </a:r>
          </a:p>
          <a:p>
            <a:pPr marL="914400" lvl="1" indent="-457200">
              <a:lnSpc>
                <a:spcPct val="100000"/>
              </a:lnSpc>
              <a:spcBef>
                <a:spcPts val="0"/>
              </a:spcBef>
              <a:buFont typeface="+mj-lt"/>
              <a:buAutoNum type="arabicPeriod"/>
            </a:pPr>
            <a:r>
              <a:rPr lang="en-US" dirty="0"/>
              <a:t>Target or limit</a:t>
            </a:r>
          </a:p>
          <a:p>
            <a:pPr marL="914400" lvl="1" indent="-457200">
              <a:lnSpc>
                <a:spcPct val="100000"/>
              </a:lnSpc>
              <a:spcBef>
                <a:spcPts val="0"/>
              </a:spcBef>
              <a:buFont typeface="+mj-lt"/>
              <a:buAutoNum type="arabicPeriod"/>
            </a:pPr>
            <a:r>
              <a:rPr lang="en-US" dirty="0"/>
              <a:t>Desired probability of reaching target or breaching limit (risk tolerance)</a:t>
            </a:r>
          </a:p>
          <a:p>
            <a:pPr marL="914400" lvl="1" indent="-457200">
              <a:lnSpc>
                <a:spcPct val="100000"/>
              </a:lnSpc>
              <a:spcBef>
                <a:spcPts val="0"/>
              </a:spcBef>
              <a:buFont typeface="+mj-lt"/>
              <a:buAutoNum type="arabicPeriod"/>
            </a:pPr>
            <a:r>
              <a:rPr lang="en-US" dirty="0"/>
              <a:t>Time-frame to achieve objective</a:t>
            </a:r>
          </a:p>
          <a:p>
            <a:pPr>
              <a:spcBef>
                <a:spcPts val="1200"/>
              </a:spcBef>
            </a:pPr>
            <a:r>
              <a:rPr lang="en-US" dirty="0"/>
              <a:t>E.g., Avoid the limit reference point with 95% probability over 10 years</a:t>
            </a:r>
          </a:p>
          <a:p>
            <a:pPr>
              <a:spcBef>
                <a:spcPts val="1200"/>
              </a:spcBef>
            </a:pPr>
            <a:r>
              <a:rPr lang="en-US" dirty="0"/>
              <a:t>Performance metrics are developed based on the objectives, which are used to measure the consequences of management actions, e.g., </a:t>
            </a:r>
          </a:p>
          <a:p>
            <a:pPr lvl="1">
              <a:spcBef>
                <a:spcPts val="1200"/>
              </a:spcBef>
            </a:pPr>
            <a:r>
              <a:rPr lang="en-US" i="1" dirty="0"/>
              <a:t>P</a:t>
            </a:r>
            <a:r>
              <a:rPr lang="en-US" dirty="0"/>
              <a:t>(Biomass &lt; LRP) over 10 years</a:t>
            </a:r>
          </a:p>
          <a:p>
            <a:pPr>
              <a:spcBef>
                <a:spcPts val="1200"/>
              </a:spcBef>
            </a:pPr>
            <a:r>
              <a:rPr lang="en-US" dirty="0" smtClean="0"/>
              <a:t>Objectives are developed by multiple parties and there </a:t>
            </a:r>
            <a:br>
              <a:rPr lang="en-US" dirty="0" smtClean="0"/>
            </a:br>
            <a:r>
              <a:rPr lang="en-US" dirty="0" smtClean="0"/>
              <a:t>are typically </a:t>
            </a:r>
            <a:r>
              <a:rPr lang="en-US" dirty="0"/>
              <a:t>multiple objectives </a:t>
            </a:r>
            <a:endParaRPr lang="en-US" dirty="0" smtClean="0"/>
          </a:p>
          <a:p>
            <a:pPr lvl="1">
              <a:spcBef>
                <a:spcPts val="1200"/>
              </a:spcBef>
            </a:pPr>
            <a:r>
              <a:rPr lang="en-US" dirty="0" smtClean="0">
                <a:solidFill>
                  <a:srgbClr val="C00000"/>
                </a:solidFill>
              </a:rPr>
              <a:t>Need </a:t>
            </a:r>
            <a:r>
              <a:rPr lang="en-US" dirty="0">
                <a:solidFill>
                  <a:srgbClr val="C00000"/>
                </a:solidFill>
              </a:rPr>
              <a:t>to </a:t>
            </a:r>
            <a:r>
              <a:rPr lang="en-US" dirty="0" smtClean="0">
                <a:solidFill>
                  <a:srgbClr val="C00000"/>
                </a:solidFill>
              </a:rPr>
              <a:t>consider trade-offs</a:t>
            </a:r>
            <a:endParaRPr lang="en-US" dirty="0">
              <a:solidFill>
                <a:srgbClr val="C00000"/>
              </a:solidFill>
            </a:endParaRPr>
          </a:p>
        </p:txBody>
      </p:sp>
      <p:pic>
        <p:nvPicPr>
          <p:cNvPr id="4" name="Picture 3"/>
          <p:cNvPicPr>
            <a:picLocks noChangeAspect="1"/>
          </p:cNvPicPr>
          <p:nvPr/>
        </p:nvPicPr>
        <p:blipFill>
          <a:blip r:embed="rId2"/>
          <a:stretch>
            <a:fillRect/>
          </a:stretch>
        </p:blipFill>
        <p:spPr>
          <a:xfrm>
            <a:off x="9116291" y="5079305"/>
            <a:ext cx="2695390" cy="1515458"/>
          </a:xfrm>
          <a:prstGeom prst="rect">
            <a:avLst/>
          </a:prstGeom>
        </p:spPr>
      </p:pic>
    </p:spTree>
    <p:extLst>
      <p:ext uri="{BB962C8B-B14F-4D97-AF65-F5344CB8AC3E}">
        <p14:creationId xmlns:p14="http://schemas.microsoft.com/office/powerpoint/2010/main" val="253424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C00000"/>
                                      </p:to>
                                    </p:animClr>
                                    <p:animClr clrSpc="rgb" dir="cw">
                                      <p:cBhvr>
                                        <p:cTn id="7" dur="500" fill="hold"/>
                                        <p:tgtEl>
                                          <p:spTgt spid="3">
                                            <p:txEl>
                                              <p:pRg st="1" end="1"/>
                                            </p:txEl>
                                          </p:spTgt>
                                        </p:tgtEl>
                                        <p:attrNameLst>
                                          <p:attrName>fillcolor</p:attrName>
                                        </p:attrNameLst>
                                      </p:cBhvr>
                                      <p:to>
                                        <a:srgbClr val="C00000"/>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2" end="2"/>
                                            </p:txEl>
                                          </p:spTgt>
                                        </p:tgtEl>
                                        <p:attrNameLst>
                                          <p:attrName>style.color</p:attrName>
                                        </p:attrNameLst>
                                      </p:cBhvr>
                                      <p:to>
                                        <a:srgbClr val="C00000"/>
                                      </p:to>
                                    </p:animClr>
                                    <p:animClr clrSpc="rgb" dir="cw">
                                      <p:cBhvr>
                                        <p:cTn id="14" dur="500" fill="hold"/>
                                        <p:tgtEl>
                                          <p:spTgt spid="3">
                                            <p:txEl>
                                              <p:pRg st="2" end="2"/>
                                            </p:txEl>
                                          </p:spTgt>
                                        </p:tgtEl>
                                        <p:attrNameLst>
                                          <p:attrName>fillcolor</p:attrName>
                                        </p:attrNameLst>
                                      </p:cBhvr>
                                      <p:to>
                                        <a:srgbClr val="C00000"/>
                                      </p:to>
                                    </p:animClr>
                                    <p:set>
                                      <p:cBhvr>
                                        <p:cTn id="15" dur="500" fill="hold"/>
                                        <p:tgtEl>
                                          <p:spTgt spid="3">
                                            <p:txEl>
                                              <p:pRg st="2" end="2"/>
                                            </p:txEl>
                                          </p:spTgt>
                                        </p:tgtEl>
                                        <p:attrNameLst>
                                          <p:attrName>fill.type</p:attrName>
                                        </p:attrNameLst>
                                      </p:cBhvr>
                                      <p:to>
                                        <p:strVal val="solid"/>
                                      </p:to>
                                    </p:set>
                                    <p:set>
                                      <p:cBhvr>
                                        <p:cTn id="16" dur="500" fill="hold"/>
                                        <p:tgtEl>
                                          <p:spTgt spid="3">
                                            <p:txEl>
                                              <p:pRg st="2" end="2"/>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3">
                                            <p:txEl>
                                              <p:pRg st="3" end="3"/>
                                            </p:txEl>
                                          </p:spTgt>
                                        </p:tgtEl>
                                        <p:attrNameLst>
                                          <p:attrName>style.color</p:attrName>
                                        </p:attrNameLst>
                                      </p:cBhvr>
                                      <p:to>
                                        <a:srgbClr val="C00000"/>
                                      </p:to>
                                    </p:animClr>
                                    <p:animClr clrSpc="rgb" dir="cw">
                                      <p:cBhvr>
                                        <p:cTn id="21" dur="500" fill="hold"/>
                                        <p:tgtEl>
                                          <p:spTgt spid="3">
                                            <p:txEl>
                                              <p:pRg st="3" end="3"/>
                                            </p:txEl>
                                          </p:spTgt>
                                        </p:tgtEl>
                                        <p:attrNameLst>
                                          <p:attrName>fillcolor</p:attrName>
                                        </p:attrNameLst>
                                      </p:cBhvr>
                                      <p:to>
                                        <a:srgbClr val="C00000"/>
                                      </p:to>
                                    </p:animClr>
                                    <p:set>
                                      <p:cBhvr>
                                        <p:cTn id="22" dur="500" fill="hold"/>
                                        <p:tgtEl>
                                          <p:spTgt spid="3">
                                            <p:txEl>
                                              <p:pRg st="3" end="3"/>
                                            </p:txEl>
                                          </p:spTgt>
                                        </p:tgtEl>
                                        <p:attrNameLst>
                                          <p:attrName>fill.type</p:attrName>
                                        </p:attrNameLst>
                                      </p:cBhvr>
                                      <p:to>
                                        <p:strVal val="solid"/>
                                      </p:to>
                                    </p:set>
                                    <p:set>
                                      <p:cBhvr>
                                        <p:cTn id="23"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F4DB-F41F-422C-A0AD-970DFF8184C5}"/>
              </a:ext>
            </a:extLst>
          </p:cNvPr>
          <p:cNvSpPr>
            <a:spLocks noGrp="1"/>
          </p:cNvSpPr>
          <p:nvPr>
            <p:ph type="title"/>
          </p:nvPr>
        </p:nvSpPr>
        <p:spPr/>
        <p:txBody>
          <a:bodyPr/>
          <a:lstStyle/>
          <a:p>
            <a:r>
              <a:rPr lang="en-US" dirty="0"/>
              <a:t>Catch-only Approaches</a:t>
            </a:r>
          </a:p>
        </p:txBody>
      </p:sp>
      <p:sp>
        <p:nvSpPr>
          <p:cNvPr id="3" name="Content Placeholder 2">
            <a:extLst>
              <a:ext uri="{FF2B5EF4-FFF2-40B4-BE49-F238E27FC236}">
                <a16:creationId xmlns:a16="http://schemas.microsoft.com/office/drawing/2014/main" id="{B4D02DD6-619C-4CA2-93BA-8A25DA0FD15E}"/>
              </a:ext>
            </a:extLst>
          </p:cNvPr>
          <p:cNvSpPr>
            <a:spLocks noGrp="1"/>
          </p:cNvSpPr>
          <p:nvPr>
            <p:ph idx="1"/>
          </p:nvPr>
        </p:nvSpPr>
        <p:spPr/>
        <p:txBody>
          <a:bodyPr>
            <a:normAutofit fontScale="92500"/>
          </a:bodyPr>
          <a:lstStyle/>
          <a:p>
            <a:r>
              <a:rPr lang="en-US" dirty="0"/>
              <a:t>Assume </a:t>
            </a:r>
            <a:r>
              <a:rPr lang="en-US" i="1" dirty="0"/>
              <a:t>Catch</a:t>
            </a:r>
            <a:r>
              <a:rPr lang="en-US" dirty="0"/>
              <a:t> is proportional to </a:t>
            </a:r>
            <a:r>
              <a:rPr lang="en-US" i="1" dirty="0"/>
              <a:t>Abundance </a:t>
            </a:r>
          </a:p>
          <a:p>
            <a:r>
              <a:rPr lang="en-US" dirty="0"/>
              <a:t>Have been developed primarily to assess the global status of unassessed stocks (e.g., Costello et al. 2012; </a:t>
            </a:r>
            <a:r>
              <a:rPr lang="en-US" dirty="0" err="1"/>
              <a:t>Kleisner</a:t>
            </a:r>
            <a:r>
              <a:rPr lang="en-US" dirty="0"/>
              <a:t> et al. 2013; </a:t>
            </a:r>
            <a:r>
              <a:rPr lang="en-US" dirty="0" err="1"/>
              <a:t>Palomares</a:t>
            </a:r>
            <a:r>
              <a:rPr lang="en-US" dirty="0"/>
              <a:t> et al. 2020)</a:t>
            </a:r>
          </a:p>
          <a:p>
            <a:r>
              <a:rPr lang="en-US" dirty="0"/>
              <a:t>Recent reviews of data-limited methods have evaluated the performance of catch-only methods to estimate stock status (</a:t>
            </a:r>
            <a:r>
              <a:rPr lang="da-DK" dirty="0"/>
              <a:t>Carruthers et al. 2014; Free et al. 2020; Sharma et al., 2021; Ovando et al. 2022). </a:t>
            </a:r>
          </a:p>
          <a:p>
            <a:pPr lvl="1"/>
            <a:r>
              <a:rPr lang="en-US" dirty="0"/>
              <a:t>Performance evaluated on data rich stocks and simulated stocks</a:t>
            </a:r>
          </a:p>
          <a:p>
            <a:pPr lvl="1"/>
            <a:r>
              <a:rPr lang="en-US" dirty="0"/>
              <a:t>Catch-only methods:</a:t>
            </a:r>
          </a:p>
          <a:p>
            <a:pPr lvl="2"/>
            <a:r>
              <a:rPr lang="en-US" dirty="0"/>
              <a:t>produced biased and imprecise estimates of stock status</a:t>
            </a:r>
          </a:p>
          <a:p>
            <a:pPr lvl="2"/>
            <a:r>
              <a:rPr lang="en-US" dirty="0"/>
              <a:t>have been developed primarily to assess the global status of unassessed stocks </a:t>
            </a:r>
          </a:p>
        </p:txBody>
      </p:sp>
    </p:spTree>
    <p:extLst>
      <p:ext uri="{BB962C8B-B14F-4D97-AF65-F5344CB8AC3E}">
        <p14:creationId xmlns:p14="http://schemas.microsoft.com/office/powerpoint/2010/main" val="2710499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A5F8-DDCC-47BB-B6C2-32DA4AFA788D}"/>
              </a:ext>
            </a:extLst>
          </p:cNvPr>
          <p:cNvSpPr>
            <a:spLocks noGrp="1"/>
          </p:cNvSpPr>
          <p:nvPr>
            <p:ph type="title"/>
          </p:nvPr>
        </p:nvSpPr>
        <p:spPr/>
        <p:txBody>
          <a:bodyPr/>
          <a:lstStyle/>
          <a:p>
            <a:r>
              <a:rPr lang="en-US" dirty="0"/>
              <a:t>Closed-loop Simulation</a:t>
            </a:r>
          </a:p>
        </p:txBody>
      </p:sp>
      <p:sp>
        <p:nvSpPr>
          <p:cNvPr id="3" name="Content Placeholder 2">
            <a:extLst>
              <a:ext uri="{FF2B5EF4-FFF2-40B4-BE49-F238E27FC236}">
                <a16:creationId xmlns:a16="http://schemas.microsoft.com/office/drawing/2014/main" id="{37F6CAA4-4FB6-4979-80EB-70BF42932719}"/>
              </a:ext>
            </a:extLst>
          </p:cNvPr>
          <p:cNvSpPr>
            <a:spLocks noGrp="1"/>
          </p:cNvSpPr>
          <p:nvPr>
            <p:ph idx="1"/>
          </p:nvPr>
        </p:nvSpPr>
        <p:spPr/>
        <p:txBody>
          <a:bodyPr/>
          <a:lstStyle/>
          <a:p>
            <a:r>
              <a:rPr lang="en-US" dirty="0"/>
              <a:t>Process that involves evaluating performance of MPs through simulation to assess trade-offs among multiple fishery and conservation objectives.</a:t>
            </a:r>
          </a:p>
          <a:p>
            <a:r>
              <a:rPr lang="en-US" dirty="0"/>
              <a:t>“Management Strategy Evaluation” – CLS is the technical modeling component of MSE.</a:t>
            </a:r>
          </a:p>
          <a:p>
            <a:endParaRPr lang="en-US" dirty="0"/>
          </a:p>
        </p:txBody>
      </p:sp>
      <p:pic>
        <p:nvPicPr>
          <p:cNvPr id="4" name="Picture 3">
            <a:extLst>
              <a:ext uri="{FF2B5EF4-FFF2-40B4-BE49-F238E27FC236}">
                <a16:creationId xmlns:a16="http://schemas.microsoft.com/office/drawing/2014/main" id="{A867E930-5213-4915-92DE-B58C98869E94}"/>
              </a:ext>
            </a:extLst>
          </p:cNvPr>
          <p:cNvPicPr>
            <a:picLocks noChangeAspect="1"/>
          </p:cNvPicPr>
          <p:nvPr/>
        </p:nvPicPr>
        <p:blipFill>
          <a:blip r:embed="rId2"/>
          <a:stretch>
            <a:fillRect/>
          </a:stretch>
        </p:blipFill>
        <p:spPr>
          <a:xfrm>
            <a:off x="6961214" y="3969844"/>
            <a:ext cx="4758214" cy="2680347"/>
          </a:xfrm>
          <a:prstGeom prst="rect">
            <a:avLst/>
          </a:prstGeom>
        </p:spPr>
      </p:pic>
    </p:spTree>
    <p:extLst>
      <p:ext uri="{BB962C8B-B14F-4D97-AF65-F5344CB8AC3E}">
        <p14:creationId xmlns:p14="http://schemas.microsoft.com/office/powerpoint/2010/main" val="21699581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A5F8-DDCC-47BB-B6C2-32DA4AFA788D}"/>
              </a:ext>
            </a:extLst>
          </p:cNvPr>
          <p:cNvSpPr>
            <a:spLocks noGrp="1"/>
          </p:cNvSpPr>
          <p:nvPr>
            <p:ph type="title"/>
          </p:nvPr>
        </p:nvSpPr>
        <p:spPr/>
        <p:txBody>
          <a:bodyPr/>
          <a:lstStyle/>
          <a:p>
            <a:r>
              <a:rPr lang="en-US" dirty="0"/>
              <a:t>Closed-loop Simulation</a:t>
            </a:r>
          </a:p>
        </p:txBody>
      </p:sp>
      <p:sp>
        <p:nvSpPr>
          <p:cNvPr id="3" name="Content Placeholder 2">
            <a:extLst>
              <a:ext uri="{FF2B5EF4-FFF2-40B4-BE49-F238E27FC236}">
                <a16:creationId xmlns:a16="http://schemas.microsoft.com/office/drawing/2014/main" id="{37F6CAA4-4FB6-4979-80EB-70BF42932719}"/>
              </a:ext>
            </a:extLst>
          </p:cNvPr>
          <p:cNvSpPr>
            <a:spLocks noGrp="1"/>
          </p:cNvSpPr>
          <p:nvPr>
            <p:ph idx="1"/>
          </p:nvPr>
        </p:nvSpPr>
        <p:spPr/>
        <p:txBody>
          <a:bodyPr/>
          <a:lstStyle/>
          <a:p>
            <a:r>
              <a:rPr lang="en-US" dirty="0"/>
              <a:t>Data-limited context, CLS approach is an alternative to using empirical proxies that may not capture bias and uncertainty in estimated stock status.</a:t>
            </a:r>
          </a:p>
          <a:p>
            <a:r>
              <a:rPr lang="en-US" dirty="0"/>
              <a:t>CLS approach can provide sustainable catch advice consistent with the PA Policy and in compliance with the FSP, when stock status cannot be well estimated using traditional methods.</a:t>
            </a:r>
          </a:p>
          <a:p>
            <a:r>
              <a:rPr lang="en-US" dirty="0"/>
              <a:t>The application of a data-limited CLS framework to provide management advice has been demonstrated for groundfish in BC (Anderson et al. 2021). </a:t>
            </a:r>
          </a:p>
        </p:txBody>
      </p:sp>
    </p:spTree>
    <p:extLst>
      <p:ext uri="{BB962C8B-B14F-4D97-AF65-F5344CB8AC3E}">
        <p14:creationId xmlns:p14="http://schemas.microsoft.com/office/powerpoint/2010/main" val="19241409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8. Approaches using Multiple Models</a:t>
            </a:r>
          </a:p>
        </p:txBody>
      </p:sp>
      <p:sp>
        <p:nvSpPr>
          <p:cNvPr id="4" name="TextBox 3">
            <a:extLst>
              <a:ext uri="{FF2B5EF4-FFF2-40B4-BE49-F238E27FC236}">
                <a16:creationId xmlns:a16="http://schemas.microsoft.com/office/drawing/2014/main" id="{02A356B6-F582-4700-86DC-20C0A9ABB979}"/>
              </a:ext>
            </a:extLst>
          </p:cNvPr>
          <p:cNvSpPr txBox="1"/>
          <p:nvPr/>
        </p:nvSpPr>
        <p:spPr>
          <a:xfrm>
            <a:off x="3057832" y="4218039"/>
            <a:ext cx="6105833" cy="646331"/>
          </a:xfrm>
          <a:prstGeom prst="rect">
            <a:avLst/>
          </a:prstGeom>
          <a:noFill/>
        </p:spPr>
        <p:txBody>
          <a:bodyPr wrap="square" rtlCol="0">
            <a:spAutoFit/>
          </a:bodyPr>
          <a:lstStyle/>
          <a:p>
            <a:r>
              <a:rPr lang="en-US" dirty="0">
                <a:solidFill>
                  <a:srgbClr val="FF0000"/>
                </a:solidFill>
              </a:rPr>
              <a:t>I think this should be a very gentle introduction to what options are available?</a:t>
            </a:r>
          </a:p>
        </p:txBody>
      </p:sp>
    </p:spTree>
    <p:extLst>
      <p:ext uri="{BB962C8B-B14F-4D97-AF65-F5344CB8AC3E}">
        <p14:creationId xmlns:p14="http://schemas.microsoft.com/office/powerpoint/2010/main" val="25775840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442E9-B5D4-4531-A4CA-969BFCED0A61}"/>
              </a:ext>
            </a:extLst>
          </p:cNvPr>
          <p:cNvSpPr>
            <a:spLocks noGrp="1"/>
          </p:cNvSpPr>
          <p:nvPr>
            <p:ph type="title"/>
          </p:nvPr>
        </p:nvSpPr>
        <p:spPr/>
        <p:txBody>
          <a:bodyPr/>
          <a:lstStyle/>
          <a:p>
            <a:r>
              <a:rPr lang="en-US" dirty="0"/>
              <a:t>Stock Status from Multiple Models</a:t>
            </a:r>
          </a:p>
        </p:txBody>
      </p:sp>
      <p:sp>
        <p:nvSpPr>
          <p:cNvPr id="3" name="Content Placeholder 2">
            <a:extLst>
              <a:ext uri="{FF2B5EF4-FFF2-40B4-BE49-F238E27FC236}">
                <a16:creationId xmlns:a16="http://schemas.microsoft.com/office/drawing/2014/main" id="{BAEA506C-3D09-4A13-849A-5181B9F98155}"/>
              </a:ext>
            </a:extLst>
          </p:cNvPr>
          <p:cNvSpPr>
            <a:spLocks noGrp="1"/>
          </p:cNvSpPr>
          <p:nvPr>
            <p:ph idx="1"/>
          </p:nvPr>
        </p:nvSpPr>
        <p:spPr/>
        <p:txBody>
          <a:bodyPr/>
          <a:lstStyle/>
          <a:p>
            <a:r>
              <a:rPr lang="en-US" dirty="0"/>
              <a:t>Model averaging (ensemble approach)</a:t>
            </a:r>
          </a:p>
          <a:p>
            <a:pPr lvl="1"/>
            <a:r>
              <a:rPr lang="en-US" dirty="0"/>
              <a:t>100% weight on one model (model selection); </a:t>
            </a:r>
          </a:p>
          <a:p>
            <a:pPr lvl="1"/>
            <a:r>
              <a:rPr lang="en-US" dirty="0"/>
              <a:t>equal weighting;</a:t>
            </a:r>
          </a:p>
          <a:p>
            <a:pPr lvl="1"/>
            <a:r>
              <a:rPr lang="en-US" dirty="0"/>
              <a:t>tactical weighting (e.g., based on expert opinion or historical performance); </a:t>
            </a:r>
          </a:p>
          <a:p>
            <a:pPr lvl="1"/>
            <a:r>
              <a:rPr lang="en-US" dirty="0"/>
              <a:t>weighting based on model probabilities (e.g., Bayes factors); </a:t>
            </a:r>
          </a:p>
          <a:p>
            <a:pPr lvl="1"/>
            <a:r>
              <a:rPr lang="en-US" dirty="0"/>
              <a:t>weighting based on information theoretic values (e.g., AIC); or </a:t>
            </a:r>
          </a:p>
          <a:p>
            <a:pPr lvl="1"/>
            <a:r>
              <a:rPr lang="en-US" dirty="0"/>
              <a:t>weighting based on predictive ability</a:t>
            </a:r>
          </a:p>
          <a:p>
            <a:r>
              <a:rPr lang="en-US" dirty="0"/>
              <a:t>Empirical Approaches</a:t>
            </a:r>
          </a:p>
          <a:p>
            <a:pPr lvl="1"/>
            <a:r>
              <a:rPr lang="en-US" dirty="0"/>
              <a:t>Reference points based on empirical indicators</a:t>
            </a:r>
          </a:p>
        </p:txBody>
      </p:sp>
    </p:spTree>
    <p:extLst>
      <p:ext uri="{BB962C8B-B14F-4D97-AF65-F5344CB8AC3E}">
        <p14:creationId xmlns:p14="http://schemas.microsoft.com/office/powerpoint/2010/main" val="11391225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Something on multiple OMs in MSE</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62064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BEEC8F-D1D5-4D6C-86D1-29CC9FE0EB02}"/>
              </a:ext>
            </a:extLst>
          </p:cNvPr>
          <p:cNvPicPr>
            <a:picLocks noChangeAspect="1"/>
          </p:cNvPicPr>
          <p:nvPr/>
        </p:nvPicPr>
        <p:blipFill>
          <a:blip r:embed="rId2"/>
          <a:stretch>
            <a:fillRect/>
          </a:stretch>
        </p:blipFill>
        <p:spPr>
          <a:xfrm>
            <a:off x="3573677" y="3781922"/>
            <a:ext cx="5044646" cy="3026788"/>
          </a:xfrm>
          <a:prstGeom prst="rect">
            <a:avLst/>
          </a:prstGeom>
        </p:spPr>
      </p:pic>
      <p:sp>
        <p:nvSpPr>
          <p:cNvPr id="2" name="Title 1"/>
          <p:cNvSpPr>
            <a:spLocks noGrp="1"/>
          </p:cNvSpPr>
          <p:nvPr>
            <p:ph type="title"/>
          </p:nvPr>
        </p:nvSpPr>
        <p:spPr>
          <a:xfrm>
            <a:off x="838200" y="132417"/>
            <a:ext cx="10515600" cy="1325563"/>
          </a:xfrm>
        </p:spPr>
        <p:txBody>
          <a:bodyPr/>
          <a:lstStyle/>
          <a:p>
            <a:r>
              <a:rPr lang="en-US" dirty="0"/>
              <a:t>What are reference points?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7370" y="1297724"/>
                <a:ext cx="10515600" cy="2633799"/>
              </a:xfrm>
            </p:spPr>
            <p:txBody>
              <a:bodyPr>
                <a:normAutofit lnSpcReduction="10000"/>
              </a:bodyPr>
              <a:lstStyle/>
              <a:p>
                <a:pPr fontAlgn="base"/>
                <a:r>
                  <a:rPr lang="en-US" dirty="0">
                    <a:solidFill>
                      <a:srgbClr val="00B050"/>
                    </a:solidFill>
                  </a:rPr>
                  <a:t>Target Reference Point (TRP)</a:t>
                </a:r>
                <a:r>
                  <a:rPr lang="en-US" dirty="0"/>
                  <a:t> – desirable target stock state (stock may  fluctuate around this point)</a:t>
                </a:r>
              </a:p>
              <a:p>
                <a:pPr fontAlgn="base"/>
                <a:r>
                  <a:rPr lang="en-US" dirty="0">
                    <a:solidFill>
                      <a:srgbClr val="FF0000"/>
                    </a:solidFill>
                  </a:rPr>
                  <a:t>Limit Reference Point (LRP) </a:t>
                </a:r>
                <a:r>
                  <a:rPr lang="en-US" dirty="0"/>
                  <a:t>– placed above threshold of an undesirable state / point of serious harm</a:t>
                </a:r>
              </a:p>
              <a:p>
                <a:pPr fontAlgn="base"/>
                <a:r>
                  <a:rPr lang="en-US" dirty="0"/>
                  <a:t>Reference points are generally defined based on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or the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7370" y="1297724"/>
                <a:ext cx="10515600" cy="2633799"/>
              </a:xfrm>
              <a:blipFill>
                <a:blip r:embed="rId3"/>
                <a:stretch>
                  <a:fillRect l="-1043" t="-5324" r="-1159"/>
                </a:stretch>
              </a:blipFill>
            </p:spPr>
            <p:txBody>
              <a:bodyPr/>
              <a:lstStyle/>
              <a:p>
                <a:r>
                  <a:rPr lang="en-US">
                    <a:noFill/>
                  </a:rPr>
                  <a:t> </a:t>
                </a:r>
              </a:p>
            </p:txBody>
          </p:sp>
        </mc:Fallback>
      </mc:AlternateContent>
    </p:spTree>
    <p:extLst>
      <p:ext uri="{BB962C8B-B14F-4D97-AF65-F5344CB8AC3E}">
        <p14:creationId xmlns:p14="http://schemas.microsoft.com/office/powerpoint/2010/main" val="10120402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358" y="236111"/>
            <a:ext cx="10515600" cy="1325563"/>
          </a:xfrm>
        </p:spPr>
        <p:txBody>
          <a:bodyPr/>
          <a:lstStyle/>
          <a:p>
            <a:r>
              <a:rPr lang="en-US" dirty="0"/>
              <a:t>DFO: Reference Points (PA Framework)</a:t>
            </a:r>
          </a:p>
        </p:txBody>
      </p:sp>
      <p:sp>
        <p:nvSpPr>
          <p:cNvPr id="3" name="Content Placeholder 2"/>
          <p:cNvSpPr>
            <a:spLocks noGrp="1"/>
          </p:cNvSpPr>
          <p:nvPr>
            <p:ph idx="1"/>
          </p:nvPr>
        </p:nvSpPr>
        <p:spPr>
          <a:xfrm>
            <a:off x="621384" y="1561674"/>
            <a:ext cx="6298609" cy="4351338"/>
          </a:xfrm>
        </p:spPr>
        <p:txBody>
          <a:bodyPr>
            <a:normAutofit/>
          </a:bodyPr>
          <a:lstStyle/>
          <a:p>
            <a:r>
              <a:rPr lang="en-US" dirty="0"/>
              <a:t>A general fishery decision-making framework (</a:t>
            </a:r>
            <a:r>
              <a:rPr lang="en-US" dirty="0">
                <a:hlinkClick r:id="rId2"/>
              </a:rPr>
              <a:t>DFO 2009</a:t>
            </a:r>
            <a:r>
              <a:rPr lang="en-US" dirty="0"/>
              <a:t>) for implementing harvest strategies that incorporate the precautionary approach</a:t>
            </a:r>
          </a:p>
          <a:p>
            <a:r>
              <a:rPr lang="en-US" dirty="0"/>
              <a:t>Includes </a:t>
            </a:r>
            <a:r>
              <a:rPr lang="en-CA" u="sng" dirty="0"/>
              <a:t>reference points</a:t>
            </a:r>
            <a:r>
              <a:rPr lang="en-CA" dirty="0"/>
              <a:t> and stock status zones</a:t>
            </a:r>
          </a:p>
          <a:p>
            <a:endParaRPr lang="en-US" dirty="0"/>
          </a:p>
          <a:p>
            <a:pPr marL="0" indent="0">
              <a:buNone/>
            </a:pPr>
            <a:endParaRPr lang="en-US" dirty="0"/>
          </a:p>
        </p:txBody>
      </p:sp>
      <p:pic>
        <p:nvPicPr>
          <p:cNvPr id="5" name="Picture 2" descr="Reference Points and Stock Status Zones"/>
          <p:cNvPicPr>
            <a:picLocks noChangeAspect="1" noChangeArrowheads="1"/>
          </p:cNvPicPr>
          <p:nvPr/>
        </p:nvPicPr>
        <p:blipFill rotWithShape="1">
          <a:blip r:embed="rId3">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621384" y="6209254"/>
            <a:ext cx="9247910" cy="369332"/>
          </a:xfrm>
          <a:prstGeom prst="rect">
            <a:avLst/>
          </a:prstGeom>
        </p:spPr>
        <p:txBody>
          <a:bodyPr wrap="square">
            <a:spAutoFit/>
          </a:bodyPr>
          <a:lstStyle/>
          <a:p>
            <a:r>
              <a:rPr lang="en-US" dirty="0">
                <a:solidFill>
                  <a:schemeClr val="tx2"/>
                </a:solidFill>
                <a:hlinkClick r:id="rId2"/>
              </a:rPr>
              <a:t>https://www.dfo-mpo.gc.ca/reports-rapports/regs/sff-cpd/precaution-back-fiche-eng.htm</a:t>
            </a:r>
            <a:endParaRPr lang="en-US" dirty="0"/>
          </a:p>
        </p:txBody>
      </p:sp>
    </p:spTree>
    <p:extLst>
      <p:ext uri="{BB962C8B-B14F-4D97-AF65-F5344CB8AC3E}">
        <p14:creationId xmlns:p14="http://schemas.microsoft.com/office/powerpoint/2010/main" val="32958092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333722" y="1599382"/>
            <a:ext cx="6623259" cy="4351338"/>
          </a:xfrm>
        </p:spPr>
        <p:txBody>
          <a:bodyPr>
            <a:normAutofit/>
          </a:bodyPr>
          <a:lstStyle/>
          <a:p>
            <a:r>
              <a:rPr lang="en-CA" dirty="0">
                <a:solidFill>
                  <a:srgbClr val="FF0000"/>
                </a:solidFill>
              </a:rPr>
              <a:t>LRP</a:t>
            </a:r>
            <a:r>
              <a:rPr lang="en-CA" dirty="0"/>
              <a:t>: “</a:t>
            </a:r>
            <a:r>
              <a:rPr lang="en-US" i="1" dirty="0"/>
              <a:t>represents the stock level below which there is a high probability that the stock’s productivity is so impaired that serious harm will occur”</a:t>
            </a:r>
            <a:endParaRPr lang="en-CA" i="1" dirty="0"/>
          </a:p>
          <a:p>
            <a:r>
              <a:rPr lang="en-US" i="1" dirty="0"/>
              <a:t>“At this stock status level, there may also be resultant impacts to the ecosystem, associated species and a long-term loss of fishing opportunities”</a:t>
            </a:r>
          </a:p>
          <a:p>
            <a:r>
              <a:rPr lang="en-CA" dirty="0"/>
              <a:t>The </a:t>
            </a:r>
            <a:r>
              <a:rPr lang="en-CA" dirty="0">
                <a:solidFill>
                  <a:srgbClr val="FF0000"/>
                </a:solidFill>
              </a:rPr>
              <a:t>LRP</a:t>
            </a:r>
            <a:r>
              <a:rPr lang="en-CA" dirty="0"/>
              <a:t> is defined by DFO Science through a CSAS peer-review process</a:t>
            </a:r>
            <a:endParaRPr lang="en-US" dirty="0"/>
          </a:p>
        </p:txBody>
      </p:sp>
      <p:pic>
        <p:nvPicPr>
          <p:cNvPr id="4"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8282046" y="1925359"/>
            <a:ext cx="11050" cy="29681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8601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432848" y="1732253"/>
            <a:ext cx="6231903" cy="4168926"/>
          </a:xfrm>
        </p:spPr>
        <p:txBody>
          <a:bodyPr/>
          <a:lstStyle/>
          <a:p>
            <a:r>
              <a:rPr lang="en-US" dirty="0">
                <a:solidFill>
                  <a:srgbClr val="0000FF"/>
                </a:solidFill>
              </a:rPr>
              <a:t>USR</a:t>
            </a:r>
            <a:r>
              <a:rPr lang="en-US" dirty="0"/>
              <a:t> – “</a:t>
            </a:r>
            <a:r>
              <a:rPr lang="en-CA" i="1" dirty="0"/>
              <a:t>a level below which removals must be progressively reduced so the LRP can be avoided” </a:t>
            </a:r>
            <a:r>
              <a:rPr lang="en-CA" dirty="0"/>
              <a:t>and can be </a:t>
            </a:r>
            <a:r>
              <a:rPr lang="en-CA" i="1" dirty="0"/>
              <a:t>“</a:t>
            </a:r>
            <a:r>
              <a:rPr lang="en-US" i="1" dirty="0"/>
              <a:t>a target reference point</a:t>
            </a:r>
            <a:r>
              <a:rPr lang="en-US" dirty="0"/>
              <a:t>”</a:t>
            </a:r>
          </a:p>
          <a:p>
            <a:r>
              <a:rPr lang="en-US" dirty="0"/>
              <a:t>“</a:t>
            </a:r>
            <a:r>
              <a:rPr lang="en-US" i="1" dirty="0">
                <a:solidFill>
                  <a:srgbClr val="0000FF"/>
                </a:solidFill>
              </a:rPr>
              <a:t>USR</a:t>
            </a:r>
            <a:r>
              <a:rPr lang="en-US" i="1" dirty="0"/>
              <a:t> is defined by resource management, in consultation with </a:t>
            </a:r>
            <a:r>
              <a:rPr lang="en-US" dirty="0"/>
              <a:t>[</a:t>
            </a:r>
            <a:r>
              <a:rPr lang="en-US" i="1" dirty="0" smtClean="0"/>
              <a:t>partners and</a:t>
            </a:r>
            <a:r>
              <a:rPr lang="en-US" dirty="0" smtClean="0"/>
              <a:t>]</a:t>
            </a:r>
            <a:r>
              <a:rPr lang="en-US" i="1" dirty="0" smtClean="0"/>
              <a:t> stakeholders </a:t>
            </a:r>
            <a:r>
              <a:rPr lang="en-US" i="1" dirty="0"/>
              <a:t>and with advice and input from DFO Science</a:t>
            </a:r>
            <a:r>
              <a:rPr lang="en-US" dirty="0"/>
              <a:t>” </a:t>
            </a:r>
          </a:p>
          <a:p>
            <a:endParaRPr lang="en-US" dirty="0"/>
          </a:p>
        </p:txBody>
      </p:sp>
      <p:cxnSp>
        <p:nvCxnSpPr>
          <p:cNvPr id="5" name="Straight Connector 4"/>
          <p:cNvCxnSpPr/>
          <p:nvPr/>
        </p:nvCxnSpPr>
        <p:spPr>
          <a:xfrm>
            <a:off x="8291960" y="1930216"/>
            <a:ext cx="0" cy="29717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65988" y="1930216"/>
            <a:ext cx="0" cy="297172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4162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0629" y="1816198"/>
                <a:ext cx="6077816" cy="4351338"/>
              </a:xfrm>
            </p:spPr>
            <p:txBody>
              <a:bodyPr/>
              <a:lstStyle/>
              <a:p>
                <a:r>
                  <a:rPr lang="en-US" dirty="0">
                    <a:solidFill>
                      <a:srgbClr val="7030A0"/>
                    </a:solidFill>
                  </a:rPr>
                  <a:t>Removal Reference </a:t>
                </a:r>
                <a:r>
                  <a:rPr lang="en-US" dirty="0"/>
                  <a:t>– maximum acceptable removal rate (generally a limit on the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endParaRPr lang="en-US" dirty="0"/>
              </a:p>
              <a:p>
                <a:r>
                  <a:rPr lang="en-US" dirty="0">
                    <a:solidFill>
                      <a:srgbClr val="00B050"/>
                    </a:solidFill>
                  </a:rPr>
                  <a:t>Target Reference Point </a:t>
                </a:r>
                <a:r>
                  <a:rPr lang="en-US" dirty="0"/>
                  <a:t>– desirable state </a:t>
                </a:r>
                <a:r>
                  <a:rPr lang="en-US" dirty="0" smtClean="0"/>
                  <a:t>for the stock to </a:t>
                </a:r>
                <a:r>
                  <a:rPr lang="en-US" dirty="0"/>
                  <a:t>approach and fluctuate around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0629" y="1816198"/>
                <a:ext cx="6077816" cy="4351338"/>
              </a:xfrm>
              <a:blipFill>
                <a:blip r:embed="rId3"/>
                <a:stretch>
                  <a:fillRect l="-1805" t="-2381"/>
                </a:stretch>
              </a:blipFill>
            </p:spPr>
            <p:txBody>
              <a:bodyPr/>
              <a:lstStyle/>
              <a:p>
                <a:r>
                  <a:rPr lang="en-US">
                    <a:noFill/>
                  </a:rPr>
                  <a:t> </a:t>
                </a:r>
              </a:p>
            </p:txBody>
          </p:sp>
        </mc:Fallback>
      </mc:AlternateContent>
      <p:cxnSp>
        <p:nvCxnSpPr>
          <p:cNvPr id="5" name="Straight Connector 4"/>
          <p:cNvCxnSpPr/>
          <p:nvPr/>
        </p:nvCxnSpPr>
        <p:spPr>
          <a:xfrm>
            <a:off x="8300428" y="1911362"/>
            <a:ext cx="0" cy="29811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84841" y="1939643"/>
            <a:ext cx="0" cy="295286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702523" y="3505485"/>
            <a:ext cx="223181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F8F370D-BE3F-43E2-95B8-15BD1295EB14}"/>
              </a:ext>
            </a:extLst>
          </p:cNvPr>
          <p:cNvCxnSpPr>
            <a:cxnSpLocks/>
          </p:cNvCxnSpPr>
          <p:nvPr/>
        </p:nvCxnSpPr>
        <p:spPr>
          <a:xfrm>
            <a:off x="10242806" y="1939643"/>
            <a:ext cx="0" cy="295286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7209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8242-A4D1-42BE-9FFB-DE9673E9F2D1}"/>
              </a:ext>
            </a:extLst>
          </p:cNvPr>
          <p:cNvSpPr>
            <a:spLocks noGrp="1"/>
          </p:cNvSpPr>
          <p:nvPr>
            <p:ph type="title"/>
          </p:nvPr>
        </p:nvSpPr>
        <p:spPr/>
        <p:txBody>
          <a:bodyPr/>
          <a:lstStyle/>
          <a:p>
            <a:r>
              <a:rPr lang="en-US" dirty="0"/>
              <a:t>DFO: Reference Points (PA Framework)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6C03E6-B3D0-4730-959B-C58289DFC613}"/>
                  </a:ext>
                </a:extLst>
              </p:cNvPr>
              <p:cNvSpPr>
                <a:spLocks noGrp="1"/>
              </p:cNvSpPr>
              <p:nvPr>
                <p:ph idx="1"/>
              </p:nvPr>
            </p:nvSpPr>
            <p:spPr/>
            <p:txBody>
              <a:bodyPr/>
              <a:lstStyle/>
              <a:p>
                <a:r>
                  <a:rPr lang="en-US" dirty="0"/>
                  <a:t>The </a:t>
                </a:r>
                <a:r>
                  <a:rPr lang="en-US" dirty="0">
                    <a:solidFill>
                      <a:srgbClr val="FF0000"/>
                    </a:solidFill>
                  </a:rPr>
                  <a:t>LRP</a:t>
                </a:r>
                <a:r>
                  <a:rPr lang="en-US" dirty="0"/>
                  <a:t> and </a:t>
                </a:r>
                <a:r>
                  <a:rPr lang="en-US" dirty="0">
                    <a:solidFill>
                      <a:srgbClr val="0000FF"/>
                    </a:solidFill>
                  </a:rPr>
                  <a:t>USR</a:t>
                </a:r>
                <a:r>
                  <a:rPr lang="en-US" dirty="0"/>
                  <a:t> in Canadian policy are typically defined in terms of biomass (</a:t>
                </a:r>
                <a14:m>
                  <m:oMath xmlns:m="http://schemas.openxmlformats.org/officeDocument/2006/math">
                    <m:r>
                      <a:rPr lang="en-US" i="1" dirty="0" smtClean="0">
                        <a:latin typeface="Cambria Math" panose="02040503050406030204" pitchFamily="18" charset="0"/>
                      </a:rPr>
                      <m:t>𝐵</m:t>
                    </m:r>
                  </m:oMath>
                </a14:m>
                <a:r>
                  <a:rPr lang="en-US" dirty="0"/>
                  <a:t>), particularly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abundance, or a proxy for these</a:t>
                </a:r>
              </a:p>
              <a:p>
                <a:pPr lvl="1"/>
                <a:r>
                  <a:rPr lang="en-US" dirty="0"/>
                  <a:t>Other metrics that represent the reproductive capacity (e.g., total egg production) of the stock may be used</a:t>
                </a:r>
              </a:p>
              <a:p>
                <a:pPr lvl="1"/>
                <a:r>
                  <a:rPr lang="en-US" dirty="0"/>
                  <a:t>The metric chosen should best represent the </a:t>
                </a:r>
                <a:r>
                  <a:rPr lang="en-US" i="1" dirty="0"/>
                  <a:t>reproductive capacity </a:t>
                </a:r>
                <a:r>
                  <a:rPr lang="en-US" dirty="0"/>
                  <a:t>of the stock, depending on the type of analytical assessment </a:t>
                </a:r>
                <a:r>
                  <a:rPr lang="en-US" dirty="0" smtClean="0"/>
                  <a:t>and </a:t>
                </a:r>
                <a:r>
                  <a:rPr lang="en-US" dirty="0"/>
                  <a:t>data availability</a:t>
                </a:r>
              </a:p>
            </p:txBody>
          </p:sp>
        </mc:Choice>
        <mc:Fallback xmlns="">
          <p:sp>
            <p:nvSpPr>
              <p:cNvPr id="3" name="Content Placeholder 2">
                <a:extLst>
                  <a:ext uri="{FF2B5EF4-FFF2-40B4-BE49-F238E27FC236}">
                    <a16:creationId xmlns:a16="http://schemas.microsoft.com/office/drawing/2014/main" id="{AD6C03E6-B3D0-4730-959B-C58289DFC61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9200904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p:txBody>
          <a:bodyPr/>
          <a:lstStyle/>
          <a:p>
            <a:r>
              <a:rPr lang="en-US" dirty="0"/>
              <a:t>Roles of Reference Points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77945" y="1690688"/>
                <a:ext cx="10515600" cy="4351338"/>
              </a:xfrm>
            </p:spPr>
            <p:txBody>
              <a:bodyPr>
                <a:normAutofit/>
              </a:bodyPr>
              <a:lstStyle/>
              <a:p>
                <a:pPr marL="457200" indent="-457200">
                  <a:buFont typeface="+mj-lt"/>
                  <a:buAutoNum type="arabicPeriod"/>
                </a:pPr>
                <a:r>
                  <a:rPr lang="en-US" dirty="0"/>
                  <a:t>Components of objectives and performance metrics for decision making</a:t>
                </a:r>
              </a:p>
              <a:p>
                <a:pPr marL="457200" indent="-457200">
                  <a:buFont typeface="+mj-lt"/>
                  <a:buAutoNum type="arabicPeriod"/>
                </a:pPr>
                <a:r>
                  <a:rPr lang="en-US" dirty="0"/>
                  <a:t>Determining stock status by comparing estimated </a:t>
                </a:r>
                <a14:m>
                  <m:oMath xmlns:m="http://schemas.openxmlformats.org/officeDocument/2006/math">
                    <m:r>
                      <a:rPr lang="en-US" i="1" dirty="0" smtClean="0">
                        <a:latin typeface="Cambria Math" panose="02040503050406030204" pitchFamily="18" charset="0"/>
                      </a:rPr>
                      <m:t>𝑆𝑆𝐵</m:t>
                    </m:r>
                  </m:oMath>
                </a14:m>
                <a:r>
                  <a:rPr lang="en-US" dirty="0"/>
                  <a:t> or </a:t>
                </a:r>
                <a14:m>
                  <m:oMath xmlns:m="http://schemas.openxmlformats.org/officeDocument/2006/math">
                    <m:r>
                      <a:rPr lang="en-US" i="1" dirty="0" smtClean="0">
                        <a:latin typeface="Cambria Math" panose="02040503050406030204" pitchFamily="18" charset="0"/>
                      </a:rPr>
                      <m:t>𝐹</m:t>
                    </m:r>
                  </m:oMath>
                </a14:m>
                <a:r>
                  <a:rPr lang="en-US" dirty="0"/>
                  <a:t> to reference </a:t>
                </a:r>
                <a:r>
                  <a:rPr lang="en-US" dirty="0" smtClean="0"/>
                  <a:t>points. In Canada:</a:t>
                </a:r>
                <a:endParaRPr lang="en-US" dirty="0"/>
              </a:p>
              <a:p>
                <a:pPr lvl="1"/>
                <a:r>
                  <a:rPr lang="en-US" dirty="0">
                    <a:solidFill>
                      <a:srgbClr val="FF0000"/>
                    </a:solidFill>
                  </a:rPr>
                  <a:t>LRP</a:t>
                </a:r>
                <a:r>
                  <a:rPr lang="en-US" dirty="0"/>
                  <a:t> separates the </a:t>
                </a:r>
                <a:r>
                  <a:rPr lang="en-US" dirty="0" smtClean="0"/>
                  <a:t>Critical </a:t>
                </a:r>
                <a:r>
                  <a:rPr lang="en-US" dirty="0"/>
                  <a:t>and </a:t>
                </a:r>
                <a:r>
                  <a:rPr lang="en-US" dirty="0" smtClean="0"/>
                  <a:t>Cautious </a:t>
                </a:r>
                <a:r>
                  <a:rPr lang="en-US" dirty="0"/>
                  <a:t>zones</a:t>
                </a:r>
              </a:p>
              <a:p>
                <a:pPr lvl="1"/>
                <a:r>
                  <a:rPr lang="en-US" dirty="0">
                    <a:solidFill>
                      <a:srgbClr val="0000FF"/>
                    </a:solidFill>
                  </a:rPr>
                  <a:t>USR</a:t>
                </a:r>
                <a:r>
                  <a:rPr lang="en-US" dirty="0"/>
                  <a:t> separates the </a:t>
                </a:r>
                <a:r>
                  <a:rPr lang="en-US" dirty="0" smtClean="0"/>
                  <a:t>Cautious </a:t>
                </a:r>
                <a:r>
                  <a:rPr lang="en-US" dirty="0"/>
                  <a:t>and </a:t>
                </a:r>
                <a:r>
                  <a:rPr lang="en-US" dirty="0" smtClean="0"/>
                  <a:t>Healthy </a:t>
                </a:r>
                <a:r>
                  <a:rPr lang="en-US" dirty="0"/>
                  <a:t>zones</a:t>
                </a:r>
              </a:p>
              <a:p>
                <a:pPr marL="536575" indent="-536575">
                  <a:buNone/>
                </a:pPr>
                <a:r>
                  <a:rPr lang="en-US" dirty="0"/>
                  <a:t>3.  </a:t>
                </a:r>
                <a:r>
                  <a:rPr lang="en-US" dirty="0" smtClean="0"/>
                  <a:t>In Canada, the </a:t>
                </a:r>
                <a:r>
                  <a:rPr lang="en-US" dirty="0"/>
                  <a:t>LRP also has a legislated role in triggering the need for a </a:t>
                </a:r>
                <a:r>
                  <a:rPr lang="en-US" u="sng" dirty="0"/>
                  <a:t>rebuilding plan</a:t>
                </a:r>
                <a:r>
                  <a:rPr lang="en-US" dirty="0"/>
                  <a:t> under the Fish Stocks </a:t>
                </a:r>
                <a:r>
                  <a:rPr lang="en-US" dirty="0" smtClean="0"/>
                  <a:t>provisions of the </a:t>
                </a:r>
                <a:r>
                  <a:rPr lang="en-US" i="1" dirty="0" smtClean="0"/>
                  <a:t>Fisheries Act</a:t>
                </a:r>
                <a:endParaRPr lang="en-US" i="1"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77114D86-EC39-4E3E-93AA-D32B0785D02C}"/>
                  </a:ext>
                </a:extLst>
              </p:cNvPr>
              <p:cNvSpPr>
                <a:spLocks noGrp="1" noRot="1" noChangeAspect="1" noMove="1" noResize="1" noEditPoints="1" noAdjustHandles="1" noChangeArrowheads="1" noChangeShapeType="1" noTextEdit="1"/>
              </p:cNvSpPr>
              <p:nvPr>
                <p:ph idx="1"/>
              </p:nvPr>
            </p:nvSpPr>
            <p:spPr>
              <a:xfrm>
                <a:off x="677945" y="1690688"/>
                <a:ext cx="10515600" cy="4351338"/>
              </a:xfrm>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10851950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a:xfrm>
            <a:off x="847840" y="357475"/>
            <a:ext cx="10515600" cy="1325563"/>
          </a:xfrm>
        </p:spPr>
        <p:txBody>
          <a:bodyPr/>
          <a:lstStyle/>
          <a:p>
            <a:r>
              <a:rPr lang="en-US" dirty="0"/>
              <a:t>Roles of Reference Points</a:t>
            </a:r>
          </a:p>
        </p:txBody>
      </p:sp>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88513" y="1732978"/>
            <a:ext cx="10515600" cy="1063555"/>
          </a:xfrm>
        </p:spPr>
        <p:txBody>
          <a:bodyPr>
            <a:normAutofit/>
          </a:bodyPr>
          <a:lstStyle/>
          <a:p>
            <a:pPr marL="514350" indent="-514350">
              <a:buFont typeface="+mj-lt"/>
              <a:buAutoNum type="arabicPeriod" startAt="4"/>
            </a:pPr>
            <a:r>
              <a:rPr lang="en-US" u="sng" dirty="0"/>
              <a:t>Can be</a:t>
            </a:r>
            <a:r>
              <a:rPr lang="en-US" dirty="0"/>
              <a:t> and are often used as triggers (operational control points) in harvest control rules (HCRs)</a:t>
            </a:r>
            <a:endParaRPr lang="en-US" sz="2400" dirty="0"/>
          </a:p>
        </p:txBody>
      </p:sp>
      <p:pic>
        <p:nvPicPr>
          <p:cNvPr id="2050" name="Picture 2">
            <a:extLst>
              <a:ext uri="{FF2B5EF4-FFF2-40B4-BE49-F238E27FC236}">
                <a16:creationId xmlns:a16="http://schemas.microsoft.com/office/drawing/2014/main" id="{AA5C3D3E-CBE1-4B74-8D19-5AA1E7C7E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 y="3165894"/>
            <a:ext cx="5168736" cy="31012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B90EEF-4650-48C9-BC0D-A2C036451D44}"/>
                  </a:ext>
                </a:extLst>
              </p:cNvPr>
              <p:cNvSpPr txBox="1"/>
              <p:nvPr/>
            </p:nvSpPr>
            <p:spPr>
              <a:xfrm>
                <a:off x="7992207" y="2390587"/>
                <a:ext cx="4068175" cy="4154984"/>
              </a:xfrm>
              <a:prstGeom prst="rect">
                <a:avLst/>
              </a:prstGeom>
              <a:noFill/>
              <a:ln>
                <a:solidFill>
                  <a:srgbClr val="C00000"/>
                </a:solidFill>
              </a:ln>
            </p:spPr>
            <p:txBody>
              <a:bodyPr wrap="square" rtlCol="0">
                <a:spAutoFit/>
              </a:bodyPr>
              <a:lstStyle/>
              <a:p>
                <a:r>
                  <a:rPr lang="en-US" sz="2400" b="0" i="0" u="none" strike="noStrike" dirty="0">
                    <a:solidFill>
                      <a:srgbClr val="C00000"/>
                    </a:solidFill>
                    <a:effectLst/>
                    <a:latin typeface="Calibri" panose="020F0502020204030204" pitchFamily="34" charset="0"/>
                  </a:rPr>
                  <a:t>OCPs = points where pre-defined management actions take place (e.g., change in </a:t>
                </a:r>
                <a14:m>
                  <m:oMath xmlns:m="http://schemas.openxmlformats.org/officeDocument/2006/math">
                    <m:r>
                      <a:rPr lang="en-US" sz="2400" b="0" i="1" u="none" strike="noStrike" dirty="0" smtClean="0">
                        <a:solidFill>
                          <a:srgbClr val="C00000"/>
                        </a:solidFill>
                        <a:effectLst/>
                        <a:latin typeface="Cambria Math" panose="02040503050406030204" pitchFamily="18" charset="0"/>
                      </a:rPr>
                      <m:t>𝐹</m:t>
                    </m:r>
                  </m:oMath>
                </a14:m>
                <a:r>
                  <a:rPr lang="en-US" sz="2400" b="0" i="0" u="none" strike="noStrike" dirty="0">
                    <a:solidFill>
                      <a:srgbClr val="C00000"/>
                    </a:solidFill>
                    <a:effectLst/>
                    <a:latin typeface="Calibri" panose="020F0502020204030204" pitchFamily="34" charset="0"/>
                  </a:rPr>
                  <a:t> in a HCR)</a:t>
                </a:r>
              </a:p>
              <a:p>
                <a:endParaRPr lang="en-US" sz="2400" dirty="0">
                  <a:solidFill>
                    <a:srgbClr val="C00000"/>
                  </a:solidFill>
                  <a:latin typeface="Calibri" panose="020F0502020204030204" pitchFamily="34" charset="0"/>
                </a:endParaRPr>
              </a:p>
              <a:p>
                <a:pPr marL="342900" indent="-342900">
                  <a:buFont typeface="Arial" panose="020B0604020202020204" pitchFamily="34" charset="0"/>
                  <a:buChar char="•"/>
                </a:pPr>
                <a:r>
                  <a:rPr lang="en-US" sz="2400" dirty="0">
                    <a:solidFill>
                      <a:srgbClr val="C00000"/>
                    </a:solidFill>
                    <a:latin typeface="Calibri" panose="020F0502020204030204" pitchFamily="34" charset="0"/>
                  </a:rPr>
                  <a:t>OCPs are components of the Management </a:t>
                </a:r>
                <a:r>
                  <a:rPr lang="en-US" sz="2400" dirty="0" smtClean="0">
                    <a:solidFill>
                      <a:srgbClr val="C00000"/>
                    </a:solidFill>
                    <a:latin typeface="Calibri" panose="020F0502020204030204" pitchFamily="34" charset="0"/>
                  </a:rPr>
                  <a:t>Procedure</a:t>
                </a:r>
              </a:p>
              <a:p>
                <a:pPr marL="342900" indent="-342900">
                  <a:buFont typeface="Arial" panose="020B0604020202020204" pitchFamily="34" charset="0"/>
                  <a:buChar char="•"/>
                </a:pPr>
                <a:r>
                  <a:rPr lang="en-US" sz="2400" dirty="0" smtClean="0">
                    <a:solidFill>
                      <a:srgbClr val="C00000"/>
                    </a:solidFill>
                    <a:latin typeface="Calibri" panose="020F0502020204030204" pitchFamily="34" charset="0"/>
                  </a:rPr>
                  <a:t>They do not need to line up with reference points or even be based on the same metrics!</a:t>
                </a:r>
                <a:endParaRPr lang="en-US" sz="2400" dirty="0">
                  <a:solidFill>
                    <a:srgbClr val="C00000"/>
                  </a:solidFill>
                </a:endParaRPr>
              </a:p>
            </p:txBody>
          </p:sp>
        </mc:Choice>
        <mc:Fallback xmlns="">
          <p:sp>
            <p:nvSpPr>
              <p:cNvPr id="6" name="TextBox 5">
                <a:extLst>
                  <a:ext uri="{FF2B5EF4-FFF2-40B4-BE49-F238E27FC236}">
                    <a16:creationId xmlns:a16="http://schemas.microsoft.com/office/drawing/2014/main" id="{F3B90EEF-4650-48C9-BC0D-A2C036451D44}"/>
                  </a:ext>
                </a:extLst>
              </p:cNvPr>
              <p:cNvSpPr txBox="1">
                <a:spLocks noRot="1" noChangeAspect="1" noMove="1" noResize="1" noEditPoints="1" noAdjustHandles="1" noChangeArrowheads="1" noChangeShapeType="1" noTextEdit="1"/>
              </p:cNvSpPr>
              <p:nvPr/>
            </p:nvSpPr>
            <p:spPr>
              <a:xfrm>
                <a:off x="7992207" y="2390587"/>
                <a:ext cx="4068175" cy="4154984"/>
              </a:xfrm>
              <a:prstGeom prst="rect">
                <a:avLst/>
              </a:prstGeom>
              <a:blipFill>
                <a:blip r:embed="rId3"/>
                <a:stretch>
                  <a:fillRect l="-2093" t="-1023" r="-3288" b="-2193"/>
                </a:stretch>
              </a:blipFill>
              <a:ln>
                <a:solidFill>
                  <a:srgbClr val="C00000"/>
                </a:solid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CD4B1783-74F3-4745-820B-7D9408C7C9A5}"/>
              </a:ext>
            </a:extLst>
          </p:cNvPr>
          <p:cNvCxnSpPr>
            <a:cxnSpLocks/>
          </p:cNvCxnSpPr>
          <p:nvPr/>
        </p:nvCxnSpPr>
        <p:spPr>
          <a:xfrm flipH="1" flipV="1">
            <a:off x="4307478" y="3657305"/>
            <a:ext cx="3684729" cy="432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194DBE-7A16-4F8E-B369-DD14804B7BAC}"/>
              </a:ext>
            </a:extLst>
          </p:cNvPr>
          <p:cNvCxnSpPr>
            <a:cxnSpLocks/>
          </p:cNvCxnSpPr>
          <p:nvPr/>
        </p:nvCxnSpPr>
        <p:spPr>
          <a:xfrm flipH="1">
            <a:off x="3012161" y="4090067"/>
            <a:ext cx="4980046" cy="1088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905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838200" y="1545996"/>
            <a:ext cx="10515600" cy="5137608"/>
          </a:xfrm>
        </p:spPr>
        <p:txBody>
          <a:bodyPr>
            <a:noAutofit/>
          </a:bodyPr>
          <a:lstStyle/>
          <a:p>
            <a:r>
              <a:rPr lang="en-US" dirty="0"/>
              <a:t>This webinar comes after the 2021 joint TESA/National Operational Guidelines (NOG) Taskforce workshop on “</a:t>
            </a:r>
            <a:r>
              <a:rPr lang="en-US" i="1" dirty="0"/>
              <a:t>Limit Reference Points and the Fish Stocks Provisions</a:t>
            </a:r>
            <a:r>
              <a:rPr lang="en-US" dirty="0"/>
              <a:t>”.</a:t>
            </a:r>
          </a:p>
          <a:p>
            <a:r>
              <a:rPr lang="en-US" dirty="0"/>
              <a:t>Feedback from the workshop indicated a desire for more training in the theory and calculation of reference points.</a:t>
            </a:r>
          </a:p>
          <a:p>
            <a:r>
              <a:rPr lang="en-US" dirty="0"/>
              <a:t>This webinar tries to address this gap by focusing on the more technical aspects of calculating reference points. </a:t>
            </a:r>
          </a:p>
          <a:p>
            <a:r>
              <a:rPr lang="en-US" dirty="0"/>
              <a:t>Participants are invited to review the materials from the 2021 workshop for a deeper dive into considerations for selecting LRPs</a:t>
            </a:r>
          </a:p>
          <a:p>
            <a:pPr lvl="1"/>
            <a:r>
              <a:rPr lang="en-US" dirty="0">
                <a:hlinkClick r:id="rId2"/>
              </a:rPr>
              <a:t>https://github.com/TESA-workshops/LRP</a:t>
            </a:r>
            <a:endParaRPr lang="en-US" dirty="0"/>
          </a:p>
          <a:p>
            <a:pPr lvl="1"/>
            <a:r>
              <a:rPr lang="en-US" dirty="0"/>
              <a:t>The proceedings from the 2021 workshop will be published as a DFO Technical Report</a:t>
            </a:r>
          </a:p>
        </p:txBody>
      </p:sp>
    </p:spTree>
    <p:extLst>
      <p:ext uri="{BB962C8B-B14F-4D97-AF65-F5344CB8AC3E}">
        <p14:creationId xmlns:p14="http://schemas.microsoft.com/office/powerpoint/2010/main" val="608481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9635848" y="1245291"/>
            <a:ext cx="1199065" cy="36183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0156" y="79477"/>
            <a:ext cx="11165500" cy="1325563"/>
          </a:xfrm>
        </p:spPr>
        <p:txBody>
          <a:bodyPr/>
          <a:lstStyle/>
          <a:p>
            <a:r>
              <a:rPr lang="en-US" dirty="0"/>
              <a:t>Reference points in stock assessment</a:t>
            </a:r>
          </a:p>
        </p:txBody>
      </p:sp>
      <p:sp>
        <p:nvSpPr>
          <p:cNvPr id="4" name="Rectangle 3"/>
          <p:cNvSpPr/>
          <p:nvPr/>
        </p:nvSpPr>
        <p:spPr>
          <a:xfrm>
            <a:off x="568088" y="2379959"/>
            <a:ext cx="1566872" cy="344600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57738" y="2388020"/>
            <a:ext cx="2945905"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Rectangle 5"/>
          <p:cNvSpPr/>
          <p:nvPr/>
        </p:nvSpPr>
        <p:spPr>
          <a:xfrm>
            <a:off x="5330854" y="2388020"/>
            <a:ext cx="1374729"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832795" y="2388020"/>
            <a:ext cx="1260780"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199976" y="2387414"/>
            <a:ext cx="1305519"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00156" y="2919759"/>
            <a:ext cx="1458505" cy="1015663"/>
          </a:xfrm>
          <a:prstGeom prst="rect">
            <a:avLst/>
          </a:prstGeom>
          <a:noFill/>
        </p:spPr>
        <p:txBody>
          <a:bodyPr wrap="square" rtlCol="0">
            <a:spAutoFit/>
          </a:bodyPr>
          <a:lstStyle/>
          <a:p>
            <a:r>
              <a:rPr lang="en-US" sz="2000" dirty="0">
                <a:solidFill>
                  <a:srgbClr val="002060"/>
                </a:solidFill>
              </a:rPr>
              <a:t>Priors on model parameters</a:t>
            </a:r>
          </a:p>
        </p:txBody>
      </p:sp>
      <p:sp>
        <p:nvSpPr>
          <p:cNvPr id="11" name="TextBox 10"/>
          <p:cNvSpPr txBox="1"/>
          <p:nvPr/>
        </p:nvSpPr>
        <p:spPr>
          <a:xfrm>
            <a:off x="2534113" y="2919759"/>
            <a:ext cx="2764621" cy="707886"/>
          </a:xfrm>
          <a:prstGeom prst="rect">
            <a:avLst/>
          </a:prstGeom>
          <a:noFill/>
        </p:spPr>
        <p:txBody>
          <a:bodyPr wrap="square" rtlCol="0">
            <a:spAutoFit/>
          </a:bodyPr>
          <a:lstStyle/>
          <a:p>
            <a:r>
              <a:rPr lang="en-US" sz="2000" dirty="0">
                <a:solidFill>
                  <a:srgbClr val="002060"/>
                </a:solidFill>
              </a:rPr>
              <a:t>Population and fishery dynamics</a:t>
            </a:r>
          </a:p>
        </p:txBody>
      </p:sp>
      <p:sp>
        <p:nvSpPr>
          <p:cNvPr id="12" name="TextBox 11"/>
          <p:cNvSpPr txBox="1"/>
          <p:nvPr/>
        </p:nvSpPr>
        <p:spPr>
          <a:xfrm>
            <a:off x="5313841" y="2888269"/>
            <a:ext cx="1580668" cy="707886"/>
          </a:xfrm>
          <a:prstGeom prst="rect">
            <a:avLst/>
          </a:prstGeom>
          <a:noFill/>
        </p:spPr>
        <p:txBody>
          <a:bodyPr wrap="square" rtlCol="0">
            <a:spAutoFit/>
          </a:bodyPr>
          <a:lstStyle/>
          <a:p>
            <a:r>
              <a:rPr lang="en-US" sz="2000" dirty="0">
                <a:solidFill>
                  <a:srgbClr val="002060"/>
                </a:solidFill>
              </a:rPr>
              <a:t>Observation models</a:t>
            </a:r>
          </a:p>
        </p:txBody>
      </p:sp>
      <p:sp>
        <p:nvSpPr>
          <p:cNvPr id="13" name="TextBox 12"/>
          <p:cNvSpPr txBox="1"/>
          <p:nvPr/>
        </p:nvSpPr>
        <p:spPr>
          <a:xfrm>
            <a:off x="8230203" y="2786617"/>
            <a:ext cx="1275291" cy="1015663"/>
          </a:xfrm>
          <a:prstGeom prst="rect">
            <a:avLst/>
          </a:prstGeom>
          <a:noFill/>
        </p:spPr>
        <p:txBody>
          <a:bodyPr wrap="square" rtlCol="0">
            <a:spAutoFit/>
          </a:bodyPr>
          <a:lstStyle/>
          <a:p>
            <a:r>
              <a:rPr lang="en-US" sz="2000" dirty="0">
                <a:solidFill>
                  <a:srgbClr val="002060"/>
                </a:solidFill>
              </a:rPr>
              <a:t>Posterior parameter estimates</a:t>
            </a:r>
          </a:p>
        </p:txBody>
      </p:sp>
      <p:sp>
        <p:nvSpPr>
          <p:cNvPr id="14" name="TextBox 13"/>
          <p:cNvSpPr txBox="1"/>
          <p:nvPr/>
        </p:nvSpPr>
        <p:spPr>
          <a:xfrm>
            <a:off x="6839704" y="2894339"/>
            <a:ext cx="1360272" cy="400110"/>
          </a:xfrm>
          <a:prstGeom prst="rect">
            <a:avLst/>
          </a:prstGeom>
          <a:noFill/>
        </p:spPr>
        <p:txBody>
          <a:bodyPr wrap="square" rtlCol="0">
            <a:spAutoFit/>
          </a:bodyPr>
          <a:lstStyle/>
          <a:p>
            <a:r>
              <a:rPr lang="en-US" sz="2000" dirty="0">
                <a:solidFill>
                  <a:srgbClr val="002060"/>
                </a:solidFill>
              </a:rPr>
              <a:t>Likelihood</a:t>
            </a:r>
          </a:p>
        </p:txBody>
      </p:sp>
      <p:sp>
        <p:nvSpPr>
          <p:cNvPr id="16" name="Rectangle 15"/>
          <p:cNvSpPr/>
          <p:nvPr/>
        </p:nvSpPr>
        <p:spPr>
          <a:xfrm>
            <a:off x="6970080" y="6200834"/>
            <a:ext cx="1199065" cy="58099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150208" y="6298619"/>
            <a:ext cx="838808" cy="369332"/>
          </a:xfrm>
          <a:prstGeom prst="rect">
            <a:avLst/>
          </a:prstGeom>
          <a:noFill/>
        </p:spPr>
        <p:txBody>
          <a:bodyPr wrap="square" rtlCol="0">
            <a:spAutoFit/>
          </a:bodyPr>
          <a:lstStyle/>
          <a:p>
            <a:pPr algn="ctr"/>
            <a:r>
              <a:rPr lang="en-US" dirty="0"/>
              <a:t>DATA</a:t>
            </a:r>
          </a:p>
        </p:txBody>
      </p:sp>
      <p:sp>
        <p:nvSpPr>
          <p:cNvPr id="17" name="Right Arrow 16"/>
          <p:cNvSpPr/>
          <p:nvPr/>
        </p:nvSpPr>
        <p:spPr>
          <a:xfrm rot="16200000">
            <a:off x="7384750" y="5911002"/>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629551" y="2366633"/>
            <a:ext cx="1260780"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689031" y="2837600"/>
            <a:ext cx="1360272" cy="707886"/>
          </a:xfrm>
          <a:prstGeom prst="rect">
            <a:avLst/>
          </a:prstGeom>
          <a:noFill/>
        </p:spPr>
        <p:txBody>
          <a:bodyPr wrap="square" rtlCol="0">
            <a:spAutoFit/>
          </a:bodyPr>
          <a:lstStyle/>
          <a:p>
            <a:r>
              <a:rPr lang="en-US" sz="2000" dirty="0">
                <a:solidFill>
                  <a:srgbClr val="002060"/>
                </a:solidFill>
              </a:rPr>
              <a:t>Reference</a:t>
            </a:r>
          </a:p>
          <a:p>
            <a:r>
              <a:rPr lang="en-US" sz="2000" dirty="0">
                <a:solidFill>
                  <a:srgbClr val="002060"/>
                </a:solidFill>
              </a:rPr>
              <a:t>points</a:t>
            </a:r>
          </a:p>
        </p:txBody>
      </p:sp>
      <p:sp>
        <p:nvSpPr>
          <p:cNvPr id="21" name="Right Arrow 20"/>
          <p:cNvSpPr/>
          <p:nvPr/>
        </p:nvSpPr>
        <p:spPr>
          <a:xfrm rot="5400000">
            <a:off x="10058061" y="1704309"/>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629551" y="1231836"/>
            <a:ext cx="1205362" cy="369332"/>
          </a:xfrm>
          <a:prstGeom prst="rect">
            <a:avLst/>
          </a:prstGeom>
          <a:noFill/>
        </p:spPr>
        <p:txBody>
          <a:bodyPr wrap="square" rtlCol="0">
            <a:spAutoFit/>
          </a:bodyPr>
          <a:lstStyle/>
          <a:p>
            <a:pPr algn="ctr"/>
            <a:r>
              <a:rPr lang="en-US" dirty="0"/>
              <a:t>Objectives</a:t>
            </a:r>
          </a:p>
        </p:txBody>
      </p:sp>
      <p:sp>
        <p:nvSpPr>
          <p:cNvPr id="23" name="Rectangle 22"/>
          <p:cNvSpPr/>
          <p:nvPr/>
        </p:nvSpPr>
        <p:spPr>
          <a:xfrm>
            <a:off x="9505494" y="6170193"/>
            <a:ext cx="1790383" cy="59716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5400000">
            <a:off x="10181531" y="5893947"/>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574477" y="6114833"/>
            <a:ext cx="1652416" cy="707886"/>
          </a:xfrm>
          <a:prstGeom prst="rect">
            <a:avLst/>
          </a:prstGeom>
          <a:noFill/>
        </p:spPr>
        <p:txBody>
          <a:bodyPr wrap="square" rtlCol="0">
            <a:spAutoFit/>
          </a:bodyPr>
          <a:lstStyle/>
          <a:p>
            <a:pPr algn="ctr"/>
            <a:r>
              <a:rPr lang="en-US" sz="2000" dirty="0"/>
              <a:t>Performance metrics</a:t>
            </a:r>
          </a:p>
        </p:txBody>
      </p:sp>
      <p:sp>
        <p:nvSpPr>
          <p:cNvPr id="28" name="Right Arrow 27"/>
          <p:cNvSpPr/>
          <p:nvPr/>
        </p:nvSpPr>
        <p:spPr>
          <a:xfrm>
            <a:off x="1974697"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5061008" y="3954705"/>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6565226"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7931419" y="3943710"/>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9297612" y="392575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57737" y="2011564"/>
            <a:ext cx="4447845"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68089" y="2011564"/>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28358" y="2021210"/>
            <a:ext cx="2677136"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9629551" y="2021210"/>
            <a:ext cx="1260780"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4411270" y="1205596"/>
            <a:ext cx="4117267" cy="707886"/>
          </a:xfrm>
          <a:prstGeom prst="rect">
            <a:avLst/>
          </a:prstGeom>
          <a:noFill/>
        </p:spPr>
        <p:txBody>
          <a:bodyPr wrap="square" rtlCol="0">
            <a:spAutoFit/>
          </a:bodyPr>
          <a:lstStyle/>
          <a:p>
            <a:r>
              <a:rPr lang="en-US" sz="2000" b="1" dirty="0">
                <a:solidFill>
                  <a:srgbClr val="00B050"/>
                </a:solidFill>
              </a:rPr>
              <a:t>Green bar = </a:t>
            </a:r>
            <a:r>
              <a:rPr lang="en-US" sz="2000" b="1" dirty="0" smtClean="0">
                <a:solidFill>
                  <a:srgbClr val="00B050"/>
                </a:solidFill>
              </a:rPr>
              <a:t>Easier*</a:t>
            </a:r>
            <a:endParaRPr lang="en-US" sz="2000" b="1" dirty="0">
              <a:solidFill>
                <a:srgbClr val="00B050"/>
              </a:solidFill>
            </a:endParaRPr>
          </a:p>
          <a:p>
            <a:r>
              <a:rPr lang="en-US" sz="2000" b="1" dirty="0">
                <a:solidFill>
                  <a:srgbClr val="FF0000"/>
                </a:solidFill>
              </a:rPr>
              <a:t>Red bar     = Hard!</a:t>
            </a:r>
          </a:p>
        </p:txBody>
      </p:sp>
      <p:grpSp>
        <p:nvGrpSpPr>
          <p:cNvPr id="46" name="Group 45"/>
          <p:cNvGrpSpPr/>
          <p:nvPr/>
        </p:nvGrpSpPr>
        <p:grpSpPr>
          <a:xfrm>
            <a:off x="9486296" y="1945827"/>
            <a:ext cx="1547289" cy="3919456"/>
            <a:chOff x="9486296" y="1945827"/>
            <a:chExt cx="1547289" cy="3919456"/>
          </a:xfrm>
        </p:grpSpPr>
        <p:sp>
          <p:nvSpPr>
            <p:cNvPr id="42" name="Rectangle 41"/>
            <p:cNvSpPr/>
            <p:nvPr/>
          </p:nvSpPr>
          <p:spPr>
            <a:xfrm>
              <a:off x="9486296" y="1945827"/>
              <a:ext cx="1547289" cy="39194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9611896" y="3522626"/>
              <a:ext cx="1360272"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We are here</a:t>
              </a:r>
            </a:p>
          </p:txBody>
        </p:sp>
      </p:grpSp>
      <p:sp>
        <p:nvSpPr>
          <p:cNvPr id="3" name="TextBox 2"/>
          <p:cNvSpPr txBox="1"/>
          <p:nvPr/>
        </p:nvSpPr>
        <p:spPr>
          <a:xfrm>
            <a:off x="9327459" y="55247"/>
            <a:ext cx="1706126" cy="830997"/>
          </a:xfrm>
          <a:prstGeom prst="rect">
            <a:avLst/>
          </a:prstGeom>
          <a:solidFill>
            <a:schemeClr val="bg2">
              <a:lumMod val="75000"/>
            </a:schemeClr>
          </a:solidFill>
          <a:ln>
            <a:solidFill>
              <a:schemeClr val="tx2"/>
            </a:solidFill>
          </a:ln>
        </p:spPr>
        <p:txBody>
          <a:bodyPr wrap="square" rtlCol="0">
            <a:spAutoFit/>
          </a:bodyPr>
          <a:lstStyle/>
          <a:p>
            <a:pPr algn="ctr"/>
            <a:r>
              <a:rPr lang="en-US" sz="1200" dirty="0" smtClean="0"/>
              <a:t>Science</a:t>
            </a:r>
            <a:br>
              <a:rPr lang="en-US" sz="1200" dirty="0" smtClean="0"/>
            </a:br>
            <a:r>
              <a:rPr lang="en-US" sz="1200" dirty="0" smtClean="0"/>
              <a:t>Fisheries Management</a:t>
            </a:r>
            <a:br>
              <a:rPr lang="en-US" sz="1200" dirty="0" smtClean="0"/>
            </a:br>
            <a:r>
              <a:rPr lang="en-US" sz="1200" dirty="0" smtClean="0"/>
              <a:t>First Nations</a:t>
            </a:r>
            <a:br>
              <a:rPr lang="en-US" sz="1200" dirty="0" smtClean="0"/>
            </a:br>
            <a:r>
              <a:rPr lang="en-US" sz="1200" dirty="0" smtClean="0"/>
              <a:t>Stakeholders</a:t>
            </a:r>
            <a:endParaRPr lang="en-US" sz="1200" dirty="0"/>
          </a:p>
        </p:txBody>
      </p:sp>
      <p:sp>
        <p:nvSpPr>
          <p:cNvPr id="40" name="Right Arrow 39"/>
          <p:cNvSpPr/>
          <p:nvPr/>
        </p:nvSpPr>
        <p:spPr>
          <a:xfrm rot="5400000">
            <a:off x="10058061" y="959073"/>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rot="5400000">
            <a:off x="10445338" y="713336"/>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458850" y="6165709"/>
            <a:ext cx="1449408" cy="400110"/>
          </a:xfrm>
          <a:prstGeom prst="rect">
            <a:avLst/>
          </a:prstGeom>
          <a:noFill/>
        </p:spPr>
        <p:txBody>
          <a:bodyPr wrap="square" rtlCol="0">
            <a:spAutoFit/>
          </a:bodyPr>
          <a:lstStyle/>
          <a:p>
            <a:r>
              <a:rPr lang="en-US" sz="2000" dirty="0" smtClean="0">
                <a:solidFill>
                  <a:srgbClr val="00B050"/>
                </a:solidFill>
              </a:rPr>
              <a:t>*</a:t>
            </a:r>
            <a:r>
              <a:rPr lang="en-US" sz="2000" dirty="0" smtClean="0"/>
              <a:t>Arguably</a:t>
            </a:r>
            <a:endParaRPr lang="en-US" sz="2000" dirty="0">
              <a:solidFill>
                <a:srgbClr val="00B050"/>
              </a:solidFill>
            </a:endParaRPr>
          </a:p>
        </p:txBody>
      </p:sp>
    </p:spTree>
    <p:extLst>
      <p:ext uri="{BB962C8B-B14F-4D97-AF65-F5344CB8AC3E}">
        <p14:creationId xmlns:p14="http://schemas.microsoft.com/office/powerpoint/2010/main" val="2269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2. Equilibrium Assumptions</a:t>
            </a:r>
          </a:p>
        </p:txBody>
      </p:sp>
    </p:spTree>
    <p:extLst>
      <p:ext uri="{BB962C8B-B14F-4D97-AF65-F5344CB8AC3E}">
        <p14:creationId xmlns:p14="http://schemas.microsoft.com/office/powerpoint/2010/main" val="10792650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Equilibrium reference points</a:t>
            </a:r>
          </a:p>
        </p:txBody>
      </p:sp>
      <p:sp>
        <p:nvSpPr>
          <p:cNvPr id="3" name="Content Placeholder 2"/>
          <p:cNvSpPr>
            <a:spLocks noGrp="1"/>
          </p:cNvSpPr>
          <p:nvPr>
            <p:ph idx="1"/>
          </p:nvPr>
        </p:nvSpPr>
        <p:spPr>
          <a:xfrm>
            <a:off x="838200" y="1690688"/>
            <a:ext cx="10515600" cy="4351338"/>
          </a:xfrm>
        </p:spPr>
        <p:txBody>
          <a:bodyPr>
            <a:normAutofit/>
          </a:bodyPr>
          <a:lstStyle/>
          <a:p>
            <a:r>
              <a:rPr lang="en-US" dirty="0"/>
              <a:t>Many common reference points are based on </a:t>
            </a:r>
            <a:r>
              <a:rPr lang="en-US" b="1" dirty="0"/>
              <a:t>equilibrium</a:t>
            </a:r>
            <a:r>
              <a:rPr lang="en-US" dirty="0"/>
              <a:t> (or steady state) assumptions</a:t>
            </a:r>
          </a:p>
          <a:p>
            <a:r>
              <a:rPr lang="en-US" dirty="0"/>
              <a:t>These include reference points based on:</a:t>
            </a:r>
          </a:p>
          <a:p>
            <a:pPr lvl="1"/>
            <a:r>
              <a:rPr lang="en-US" dirty="0">
                <a:solidFill>
                  <a:schemeClr val="tx2">
                    <a:lumMod val="75000"/>
                  </a:schemeClr>
                </a:solidFill>
              </a:rPr>
              <a:t>Maximum Sustainable Yield (MSY)</a:t>
            </a:r>
          </a:p>
          <a:p>
            <a:pPr lvl="1"/>
            <a:r>
              <a:rPr lang="en-US" dirty="0">
                <a:solidFill>
                  <a:schemeClr val="tx2">
                    <a:lumMod val="75000"/>
                  </a:schemeClr>
                </a:solidFill>
              </a:rPr>
              <a:t>Unfished Spawning Biomass (</a:t>
            </a:r>
            <a:r>
              <a:rPr lang="en-US" i="1" dirty="0">
                <a:solidFill>
                  <a:schemeClr val="tx2">
                    <a:lumMod val="75000"/>
                  </a:schemeClr>
                </a:solidFill>
              </a:rPr>
              <a:t>B</a:t>
            </a:r>
            <a:r>
              <a:rPr lang="en-US" baseline="-25000" dirty="0">
                <a:solidFill>
                  <a:schemeClr val="tx2">
                    <a:lumMod val="75000"/>
                  </a:schemeClr>
                </a:solidFill>
              </a:rPr>
              <a:t>0</a:t>
            </a:r>
            <a:r>
              <a:rPr lang="en-US" dirty="0">
                <a:solidFill>
                  <a:schemeClr val="tx2">
                    <a:lumMod val="75000"/>
                  </a:schemeClr>
                </a:solidFill>
              </a:rPr>
              <a:t> or SSB</a:t>
            </a:r>
            <a:r>
              <a:rPr lang="en-US" baseline="-25000" dirty="0">
                <a:solidFill>
                  <a:schemeClr val="tx2">
                    <a:lumMod val="75000"/>
                  </a:schemeClr>
                </a:solidFill>
              </a:rPr>
              <a:t>0</a:t>
            </a:r>
            <a:r>
              <a:rPr lang="en-US" dirty="0">
                <a:solidFill>
                  <a:schemeClr val="tx2">
                    <a:lumMod val="75000"/>
                  </a:schemeClr>
                </a:solidFill>
              </a:rPr>
              <a:t>)</a:t>
            </a:r>
          </a:p>
          <a:p>
            <a:pPr lvl="1"/>
            <a:r>
              <a:rPr lang="en-US" dirty="0">
                <a:solidFill>
                  <a:schemeClr val="tx2">
                    <a:lumMod val="75000"/>
                  </a:schemeClr>
                </a:solidFill>
              </a:rPr>
              <a:t>The Spawning Potential Ratio (SPR</a:t>
            </a:r>
            <a:r>
              <a:rPr lang="en-US" dirty="0" smtClean="0">
                <a:solidFill>
                  <a:schemeClr val="tx2">
                    <a:lumMod val="75000"/>
                  </a:schemeClr>
                </a:solidFill>
              </a:rPr>
              <a:t>)</a:t>
            </a:r>
          </a:p>
          <a:p>
            <a:r>
              <a:rPr lang="en-US" dirty="0" smtClean="0">
                <a:solidFill>
                  <a:schemeClr val="tx2">
                    <a:lumMod val="75000"/>
                  </a:schemeClr>
                </a:solidFill>
              </a:rPr>
              <a:t>We explore this in Exercise 1</a:t>
            </a:r>
            <a:endParaRPr lang="en-US" dirty="0">
              <a:solidFill>
                <a:schemeClr val="tx2">
                  <a:lumMod val="75000"/>
                </a:schemeClr>
              </a:solidFill>
            </a:endParaRPr>
          </a:p>
        </p:txBody>
      </p:sp>
      <p:pic>
        <p:nvPicPr>
          <p:cNvPr id="4" name="Picture 3"/>
          <p:cNvPicPr>
            <a:picLocks noChangeAspect="1"/>
          </p:cNvPicPr>
          <p:nvPr/>
        </p:nvPicPr>
        <p:blipFill>
          <a:blip r:embed="rId2"/>
          <a:stretch>
            <a:fillRect/>
          </a:stretch>
        </p:blipFill>
        <p:spPr>
          <a:xfrm>
            <a:off x="7202324" y="3124200"/>
            <a:ext cx="4713237" cy="3394363"/>
          </a:xfrm>
          <a:prstGeom prst="rect">
            <a:avLst/>
          </a:prstGeom>
        </p:spPr>
      </p:pic>
    </p:spTree>
    <p:extLst>
      <p:ext uri="{BB962C8B-B14F-4D97-AF65-F5344CB8AC3E}">
        <p14:creationId xmlns:p14="http://schemas.microsoft.com/office/powerpoint/2010/main" val="42273941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Equilibrium?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538965"/>
                <a:ext cx="11256818" cy="5121930"/>
              </a:xfrm>
            </p:spPr>
            <p:txBody>
              <a:bodyPr>
                <a:noAutofit/>
              </a:bodyPr>
              <a:lstStyle/>
              <a:p>
                <a:r>
                  <a:rPr lang="en-US" sz="2400" dirty="0"/>
                  <a:t>A tool to help understand effects of fishing on fish populations</a:t>
                </a:r>
              </a:p>
              <a:p>
                <a:r>
                  <a:rPr lang="en-US" sz="2400" dirty="0"/>
                  <a:t>A theoretical model state that arises when the following are constant in time:</a:t>
                </a:r>
              </a:p>
              <a:p>
                <a:pPr lvl="1"/>
                <a:r>
                  <a:rPr lang="en-US" sz="2000" b="1" dirty="0"/>
                  <a:t>Fishing mortality rate </a:t>
                </a:r>
                <a:r>
                  <a:rPr lang="en-US" sz="2000" dirty="0"/>
                  <a:t>(</a:t>
                </a:r>
                <a14:m>
                  <m:oMath xmlns:m="http://schemas.openxmlformats.org/officeDocument/2006/math">
                    <m:r>
                      <a:rPr lang="en-US" sz="2000" i="1" dirty="0" smtClean="0">
                        <a:latin typeface="Cambria Math" panose="02040503050406030204" pitchFamily="18" charset="0"/>
                      </a:rPr>
                      <m:t>𝐹</m:t>
                    </m:r>
                  </m:oMath>
                </a14:m>
                <a:r>
                  <a:rPr lang="en-US" sz="2000" dirty="0"/>
                  <a:t>)</a:t>
                </a:r>
              </a:p>
              <a:p>
                <a:pPr lvl="1"/>
                <a:r>
                  <a:rPr lang="en-US" sz="2000" dirty="0"/>
                  <a:t>Fishery or stock characteristics (</a:t>
                </a:r>
                <a:r>
                  <a:rPr lang="en-US" sz="2000" b="1" dirty="0"/>
                  <a:t>growth, natural mortality rate </a:t>
                </a:r>
                <a:r>
                  <a:rPr lang="en-US" sz="2000" dirty="0"/>
                  <a:t>(</a:t>
                </a:r>
                <a14:m>
                  <m:oMath xmlns:m="http://schemas.openxmlformats.org/officeDocument/2006/math">
                    <m:r>
                      <a:rPr lang="en-US" sz="2000" i="1" dirty="0" smtClean="0">
                        <a:latin typeface="Cambria Math" panose="02040503050406030204" pitchFamily="18" charset="0"/>
                      </a:rPr>
                      <m:t>𝑀</m:t>
                    </m:r>
                  </m:oMath>
                </a14:m>
                <a:r>
                  <a:rPr lang="en-US" sz="2000" dirty="0"/>
                  <a:t>)</a:t>
                </a:r>
                <a:r>
                  <a:rPr lang="en-US" sz="2000" b="1" dirty="0"/>
                  <a:t>, recruitment, selectivity</a:t>
                </a:r>
                <a:r>
                  <a:rPr lang="en-US" sz="2000" dirty="0"/>
                  <a:t>)</a:t>
                </a:r>
              </a:p>
              <a:p>
                <a:r>
                  <a:rPr lang="en-CA" sz="2400" dirty="0"/>
                  <a:t>Simplifying assumptions:</a:t>
                </a:r>
              </a:p>
              <a:p>
                <a:pPr lvl="1"/>
                <a:r>
                  <a:rPr lang="en-CA" sz="2000" dirty="0"/>
                  <a:t>Births = Deaths</a:t>
                </a:r>
              </a:p>
              <a:p>
                <a:pPr lvl="1"/>
                <a:r>
                  <a:rPr lang="en-CA" sz="2000" dirty="0"/>
                  <a:t>A fish population harvested at a constant </a:t>
                </a:r>
                <a:r>
                  <a:rPr lang="en-CA" sz="2000" i="1" dirty="0"/>
                  <a:t>rate</a:t>
                </a:r>
                <a:r>
                  <a:rPr lang="en-CA" sz="2000" dirty="0"/>
                  <a:t> for many years will achieve equilibrium (“steady state”)</a:t>
                </a:r>
                <a:r>
                  <a:rPr lang="en-US" sz="2000" dirty="0"/>
                  <a:t> </a:t>
                </a:r>
              </a:p>
              <a:p>
                <a:r>
                  <a:rPr lang="en-CA" u="sng" dirty="0"/>
                  <a:t>Reality:</a:t>
                </a:r>
              </a:p>
              <a:p>
                <a:pPr lvl="1"/>
                <a:r>
                  <a:rPr lang="en-CA" sz="2000" dirty="0"/>
                  <a:t>Annual variability “noise” (e.g., variable </a:t>
                </a:r>
                <a:r>
                  <a:rPr lang="en-CA" sz="2000" dirty="0" smtClean="0"/>
                  <a:t>recruitment, mortality, growth). When fluctuating around some average value, </a:t>
                </a:r>
                <a:r>
                  <a:rPr lang="en-CA" sz="2000" dirty="0"/>
                  <a:t>this is accounted for in annual stock </a:t>
                </a:r>
                <a:r>
                  <a:rPr lang="en-CA" sz="2000" dirty="0" smtClean="0"/>
                  <a:t>assessments.</a:t>
                </a:r>
                <a:endParaRPr lang="en-US" sz="2000" dirty="0"/>
              </a:p>
              <a:p>
                <a:pPr lvl="1"/>
                <a:r>
                  <a:rPr lang="en-US" sz="2000" dirty="0"/>
                  <a:t>Effects of time-varying processes </a:t>
                </a:r>
                <a:r>
                  <a:rPr lang="en-US" sz="2000" dirty="0"/>
                  <a:t>(trends, regime shifts) on </a:t>
                </a:r>
                <a:r>
                  <a:rPr lang="en-US" sz="2000" dirty="0"/>
                  <a:t>assessments and reference points </a:t>
                </a:r>
                <a:r>
                  <a:rPr lang="en-US" sz="2000" dirty="0" smtClean="0"/>
                  <a:t>represents one of the biggest challenges for stock assessment under climate and ecosystem change</a:t>
                </a:r>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538965"/>
                <a:ext cx="11256818" cy="5121930"/>
              </a:xfrm>
              <a:blipFill>
                <a:blip r:embed="rId2"/>
                <a:stretch>
                  <a:fillRect l="-975" t="-1665"/>
                </a:stretch>
              </a:blipFill>
            </p:spPr>
            <p:txBody>
              <a:bodyPr/>
              <a:lstStyle/>
              <a:p>
                <a:r>
                  <a:rPr lang="en-US">
                    <a:noFill/>
                  </a:rPr>
                  <a:t> </a:t>
                </a:r>
              </a:p>
            </p:txBody>
          </p:sp>
        </mc:Fallback>
      </mc:AlternateContent>
    </p:spTree>
    <p:extLst>
      <p:ext uri="{BB962C8B-B14F-4D97-AF65-F5344CB8AC3E}">
        <p14:creationId xmlns:p14="http://schemas.microsoft.com/office/powerpoint/2010/main" val="36694903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000" dirty="0"/>
              <a:t>What is Equilibrium?</a:t>
            </a:r>
            <a:endParaRPr lang="en-US" sz="4000" dirty="0">
              <a:solidFill>
                <a:srgbClr val="FF0000"/>
              </a:solidFill>
            </a:endParaRPr>
          </a:p>
        </p:txBody>
      </p:sp>
      <p:sp>
        <p:nvSpPr>
          <p:cNvPr id="3" name="Content Placeholder 2"/>
          <p:cNvSpPr>
            <a:spLocks noGrp="1"/>
          </p:cNvSpPr>
          <p:nvPr>
            <p:ph idx="1"/>
          </p:nvPr>
        </p:nvSpPr>
        <p:spPr>
          <a:xfrm>
            <a:off x="900546" y="1509316"/>
            <a:ext cx="10515600" cy="4351338"/>
          </a:xfrm>
        </p:spPr>
        <p:txBody>
          <a:bodyPr/>
          <a:lstStyle/>
          <a:p>
            <a:r>
              <a:rPr lang="en-US" dirty="0" smtClean="0"/>
              <a:t>Demo in Exercise </a:t>
            </a:r>
            <a:r>
              <a:rPr lang="en-US" dirty="0"/>
              <a:t>1</a:t>
            </a:r>
          </a:p>
        </p:txBody>
      </p:sp>
      <p:pic>
        <p:nvPicPr>
          <p:cNvPr id="4" name="Picture 3"/>
          <p:cNvPicPr>
            <a:picLocks noChangeAspect="1"/>
          </p:cNvPicPr>
          <p:nvPr/>
        </p:nvPicPr>
        <p:blipFill rotWithShape="1">
          <a:blip r:embed="rId2"/>
          <a:srcRect r="19265"/>
          <a:stretch/>
        </p:blipFill>
        <p:spPr>
          <a:xfrm>
            <a:off x="200891" y="2377373"/>
            <a:ext cx="6047509" cy="1988107"/>
          </a:xfrm>
          <a:prstGeom prst="rect">
            <a:avLst/>
          </a:prstGeom>
        </p:spPr>
      </p:pic>
      <p:pic>
        <p:nvPicPr>
          <p:cNvPr id="7" name="Picture 6"/>
          <p:cNvPicPr>
            <a:picLocks noChangeAspect="1"/>
          </p:cNvPicPr>
          <p:nvPr/>
        </p:nvPicPr>
        <p:blipFill>
          <a:blip r:embed="rId3"/>
          <a:stretch>
            <a:fillRect/>
          </a:stretch>
        </p:blipFill>
        <p:spPr>
          <a:xfrm>
            <a:off x="6774873" y="2208472"/>
            <a:ext cx="5314950" cy="2611178"/>
          </a:xfrm>
          <a:prstGeom prst="rect">
            <a:avLst/>
          </a:prstGeom>
        </p:spPr>
      </p:pic>
      <p:sp>
        <p:nvSpPr>
          <p:cNvPr id="8" name="Right Arrow 7"/>
          <p:cNvSpPr/>
          <p:nvPr/>
        </p:nvSpPr>
        <p:spPr>
          <a:xfrm>
            <a:off x="6040582" y="3193473"/>
            <a:ext cx="734291" cy="256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05489" y="5337434"/>
            <a:ext cx="7190366" cy="523220"/>
          </a:xfrm>
          <a:prstGeom prst="rect">
            <a:avLst/>
          </a:prstGeom>
        </p:spPr>
        <p:txBody>
          <a:bodyPr wrap="none">
            <a:spAutoFit/>
          </a:bodyPr>
          <a:lstStyle/>
          <a:p>
            <a:r>
              <a:rPr lang="en-US" sz="2800" dirty="0">
                <a:solidFill>
                  <a:srgbClr val="C00000"/>
                </a:solidFill>
                <a:hlinkClick r:id="rId4"/>
              </a:rPr>
              <a:t>https://github.com/TESA-workshops/Ref-Pt-101</a:t>
            </a:r>
            <a:endParaRPr lang="en-US" sz="2800" dirty="0">
              <a:solidFill>
                <a:srgbClr val="C00000"/>
              </a:solidFill>
            </a:endParaRPr>
          </a:p>
        </p:txBody>
      </p:sp>
    </p:spTree>
    <p:extLst>
      <p:ext uri="{BB962C8B-B14F-4D97-AF65-F5344CB8AC3E}">
        <p14:creationId xmlns:p14="http://schemas.microsoft.com/office/powerpoint/2010/main" val="22450282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3. What is MSY?</a:t>
            </a:r>
          </a:p>
        </p:txBody>
      </p:sp>
    </p:spTree>
    <p:extLst>
      <p:ext uri="{BB962C8B-B14F-4D97-AF65-F5344CB8AC3E}">
        <p14:creationId xmlns:p14="http://schemas.microsoft.com/office/powerpoint/2010/main" val="147702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Sustainable Yield (MSY)</a:t>
            </a:r>
          </a:p>
        </p:txBody>
      </p:sp>
      <p:sp>
        <p:nvSpPr>
          <p:cNvPr id="3" name="Content Placeholder 2"/>
          <p:cNvSpPr>
            <a:spLocks noGrp="1"/>
          </p:cNvSpPr>
          <p:nvPr>
            <p:ph idx="1"/>
          </p:nvPr>
        </p:nvSpPr>
        <p:spPr>
          <a:xfrm>
            <a:off x="838200" y="1646398"/>
            <a:ext cx="10515600" cy="4351338"/>
          </a:xfrm>
        </p:spPr>
        <p:txBody>
          <a:bodyPr/>
          <a:lstStyle/>
          <a:p>
            <a:r>
              <a:rPr lang="en-US" dirty="0"/>
              <a:t>We begin by exploring yield in a simple surplus production model</a:t>
            </a:r>
          </a:p>
          <a:p>
            <a:r>
              <a:rPr lang="en-US" dirty="0"/>
              <a:t>We then define the theoretical concept of </a:t>
            </a:r>
            <a:r>
              <a:rPr lang="en-US" dirty="0" smtClean="0"/>
              <a:t>MSY</a:t>
            </a:r>
            <a:endParaRPr lang="en-US" dirty="0"/>
          </a:p>
          <a:p>
            <a:r>
              <a:rPr lang="en-US" dirty="0"/>
              <a:t>In later sections we explore </a:t>
            </a:r>
            <a:r>
              <a:rPr lang="en-US" dirty="0" smtClean="0"/>
              <a:t>MSY </a:t>
            </a:r>
            <a:r>
              <a:rPr lang="en-US" dirty="0"/>
              <a:t>in age-structured models</a:t>
            </a:r>
          </a:p>
        </p:txBody>
      </p:sp>
      <p:pic>
        <p:nvPicPr>
          <p:cNvPr id="4" name="Picture 3"/>
          <p:cNvPicPr>
            <a:picLocks noChangeAspect="1"/>
          </p:cNvPicPr>
          <p:nvPr/>
        </p:nvPicPr>
        <p:blipFill>
          <a:blip r:embed="rId2"/>
          <a:stretch>
            <a:fillRect/>
          </a:stretch>
        </p:blipFill>
        <p:spPr>
          <a:xfrm>
            <a:off x="3643849" y="3822067"/>
            <a:ext cx="4017612" cy="2871465"/>
          </a:xfrm>
          <a:prstGeom prst="rect">
            <a:avLst/>
          </a:prstGeom>
        </p:spPr>
      </p:pic>
    </p:spTree>
    <p:extLst>
      <p:ext uri="{BB962C8B-B14F-4D97-AF65-F5344CB8AC3E}">
        <p14:creationId xmlns:p14="http://schemas.microsoft.com/office/powerpoint/2010/main" val="18215121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p:txBody>
          <a:bodyPr/>
          <a:lstStyle/>
          <a:p>
            <a:r>
              <a:rPr lang="en-US" dirty="0"/>
              <a:t>Surplus Production Models</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200" y="1527142"/>
                <a:ext cx="10515600" cy="4440025"/>
              </a:xfrm>
            </p:spPr>
            <p:txBody>
              <a:bodyPr/>
              <a:lstStyle/>
              <a:p>
                <a:r>
                  <a:rPr lang="en-US" dirty="0"/>
                  <a:t>Schaefer Model</a:t>
                </a:r>
                <a:r>
                  <a:rPr lang="en-US" baseline="30000" dirty="0"/>
                  <a:t>1</a:t>
                </a:r>
                <a:r>
                  <a:rPr lang="en-US" dirty="0"/>
                  <a:t>: </a:t>
                </a: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 xmlns:m="http://schemas.openxmlformats.org/officeDocument/2006/math">
                    <m:r>
                      <a:rPr lang="en-US" sz="2400" i="1" smtClean="0">
                        <a:effectLst/>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latin typeface="Arial" panose="020B0604020202020204" pitchFamily="34" charset="0"/>
                    <a:cs typeface="Times New Roman" panose="02020603050405020304" pitchFamily="18" charset="0"/>
                  </a:rPr>
                  <a:t> = biomass, </a:t>
                </a:r>
                <a14:m>
                  <m:oMath xmlns:m="http://schemas.openxmlformats.org/officeDocument/2006/math">
                    <m:r>
                      <a:rPr lang="en-US" sz="2400" b="0" i="1" smtClean="0">
                        <a:effectLst/>
                        <a:latin typeface="Cambria Math" panose="02040503050406030204" pitchFamily="18" charset="0"/>
                        <a:ea typeface="Cambria Math" panose="02040503050406030204" pitchFamily="18" charset="0"/>
                        <a:cs typeface="Cambria Math" panose="02040503050406030204" pitchFamily="18" charset="0"/>
                      </a:rPr>
                      <m:t>𝐶</m:t>
                    </m:r>
                  </m:oMath>
                </a14:m>
                <a:r>
                  <a:rPr lang="en-US" sz="2400" dirty="0">
                    <a:latin typeface="Arial" panose="020B0604020202020204" pitchFamily="34" charset="0"/>
                    <a:cs typeface="Times New Roman" panose="02020603050405020304" pitchFamily="18" charset="0"/>
                  </a:rPr>
                  <a:t> = catch</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endParaRPr lang="en-US" sz="2400" b="0" i="0" dirty="0">
                  <a:solidFill>
                    <a:srgbClr val="C00000"/>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14:m>
                  <m:oMath xmlns:m="http://schemas.openxmlformats.org/officeDocument/2006/math">
                    <m:r>
                      <a:rPr lang="en-US" sz="240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𝑡</m:t>
                    </m:r>
                  </m:oMath>
                </a14:m>
                <a:r>
                  <a:rPr lang="en-US" sz="2400" dirty="0">
                    <a:solidFill>
                      <a:schemeClr val="tx1"/>
                    </a:solidFill>
                    <a:latin typeface="Arial" panose="020B0604020202020204" pitchFamily="34" charset="0"/>
                    <a:cs typeface="Times New Roman" panose="02020603050405020304" pitchFamily="18" charset="0"/>
                  </a:rPr>
                  <a:t> = discrete time step</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b="-2198"/>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FF8491E8-67DA-45AB-90EA-D514FE32718E}"/>
              </a:ext>
            </a:extLst>
          </p:cNvPr>
          <p:cNvCxnSpPr/>
          <p:nvPr/>
        </p:nvCxnSpPr>
        <p:spPr>
          <a:xfrm flipH="1" flipV="1">
            <a:off x="5924302" y="4354642"/>
            <a:ext cx="2260282" cy="1383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B4CE33-1B16-4A86-935C-14ABCBEFDF9C}"/>
                  </a:ext>
                </a:extLst>
              </p:cNvPr>
              <p:cNvSpPr txBox="1"/>
              <p:nvPr/>
            </p:nvSpPr>
            <p:spPr>
              <a:xfrm>
                <a:off x="8277551" y="3594223"/>
                <a:ext cx="3722771" cy="1200329"/>
              </a:xfrm>
              <a:prstGeom prst="rect">
                <a:avLst/>
              </a:prstGeom>
              <a:noFill/>
            </p:spPr>
            <p:txBody>
              <a:bodyPr wrap="square" rtlCol="0">
                <a:spAutoFit/>
              </a:bodyPr>
              <a:lstStyle/>
              <a:p>
                <a:r>
                  <a:rPr lang="en-US" sz="2400" dirty="0">
                    <a:solidFill>
                      <a:srgbClr val="7030A0"/>
                    </a:solidFill>
                  </a:rPr>
                  <a:t>Combined effects of recruitment, growth, and </a:t>
                </a:r>
                <a:r>
                  <a:rPr lang="en-US" sz="2400" i="1" dirty="0">
                    <a:solidFill>
                      <a:srgbClr val="7030A0"/>
                    </a:solidFill>
                  </a:rPr>
                  <a:t>M</a:t>
                </a:r>
                <a:r>
                  <a:rPr lang="en-US" sz="2400" dirty="0">
                    <a:solidFill>
                      <a:srgbClr val="7030A0"/>
                    </a:solidFill>
                  </a:rPr>
                  <a:t> in a single parameter </a:t>
                </a: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rPr>
                  <a:t> </a:t>
                </a:r>
              </a:p>
            </p:txBody>
          </p:sp>
        </mc:Choice>
        <mc:Fallback xmlns="">
          <p:sp>
            <p:nvSpPr>
              <p:cNvPr id="6" name="TextBox 5">
                <a:extLst>
                  <a:ext uri="{FF2B5EF4-FFF2-40B4-BE49-F238E27FC236}">
                    <a16:creationId xmlns:a16="http://schemas.microsoft.com/office/drawing/2014/main" id="{42B4CE33-1B16-4A86-935C-14ABCBEFDF9C}"/>
                  </a:ext>
                </a:extLst>
              </p:cNvPr>
              <p:cNvSpPr txBox="1">
                <a:spLocks noRot="1" noChangeAspect="1" noMove="1" noResize="1" noEditPoints="1" noAdjustHandles="1" noChangeArrowheads="1" noChangeShapeType="1" noTextEdit="1"/>
              </p:cNvSpPr>
              <p:nvPr/>
            </p:nvSpPr>
            <p:spPr>
              <a:xfrm>
                <a:off x="8277551" y="3594223"/>
                <a:ext cx="3722771" cy="1200329"/>
              </a:xfrm>
              <a:prstGeom prst="rect">
                <a:avLst/>
              </a:prstGeom>
              <a:blipFill>
                <a:blip r:embed="rId3"/>
                <a:stretch>
                  <a:fillRect l="-2619" t="-4061" b="-1066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088F1B3-8E26-4A29-A338-DBDA3DF8943B}"/>
              </a:ext>
            </a:extLst>
          </p:cNvPr>
          <p:cNvCxnSpPr>
            <a:cxnSpLocks/>
          </p:cNvCxnSpPr>
          <p:nvPr/>
        </p:nvCxnSpPr>
        <p:spPr>
          <a:xfrm flipH="1">
            <a:off x="3949832" y="5282071"/>
            <a:ext cx="4234752" cy="130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C7F7E1-5CF9-4AB0-835E-F495788CAB75}"/>
              </a:ext>
            </a:extLst>
          </p:cNvPr>
          <p:cNvSpPr txBox="1"/>
          <p:nvPr/>
        </p:nvSpPr>
        <p:spPr>
          <a:xfrm>
            <a:off x="8277551" y="4794552"/>
            <a:ext cx="3653640" cy="830997"/>
          </a:xfrm>
          <a:prstGeom prst="rect">
            <a:avLst/>
          </a:prstGeom>
          <a:noFill/>
        </p:spPr>
        <p:txBody>
          <a:bodyPr wrap="square" rtlCol="0">
            <a:spAutoFit/>
          </a:bodyPr>
          <a:lstStyle/>
          <a:p>
            <a:r>
              <a:rPr lang="en-US" sz="2400" dirty="0">
                <a:solidFill>
                  <a:srgbClr val="C00000"/>
                </a:solidFill>
              </a:rPr>
              <a:t>Maximum population size, “unfished biomass”</a:t>
            </a:r>
          </a:p>
        </p:txBody>
      </p:sp>
      <p:sp>
        <p:nvSpPr>
          <p:cNvPr id="12" name="TextBox 11"/>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dirty="0">
                <a:solidFill>
                  <a:schemeClr val="tx2"/>
                </a:solidFill>
              </a:rPr>
              <a:t>1. Schaefer, M.B. 1954. Some aspects of the dynamics of the populations important to the management of the commercial marine fisheries. Inter-American Tropical Tuna Commission, 1: 27-56. </a:t>
            </a:r>
          </a:p>
        </p:txBody>
      </p:sp>
    </p:spTree>
    <p:extLst>
      <p:ext uri="{BB962C8B-B14F-4D97-AF65-F5344CB8AC3E}">
        <p14:creationId xmlns:p14="http://schemas.microsoft.com/office/powerpoint/2010/main" val="3960805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53398"/>
            <a:ext cx="10515600" cy="1325563"/>
          </a:xfrm>
        </p:spPr>
        <p:txBody>
          <a:bodyPr/>
          <a:lstStyle/>
          <a:p>
            <a:r>
              <a:rPr lang="en-US" dirty="0"/>
              <a:t>Surplus Production (SP)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20882" y="1565996"/>
                <a:ext cx="11298382" cy="4947598"/>
              </a:xfrm>
            </p:spPr>
            <p:txBody>
              <a:bodyPr>
                <a:normAutofit/>
              </a:bodyPr>
              <a:lstStyle/>
              <a:p>
                <a:r>
                  <a:rPr lang="en-US" dirty="0"/>
                  <a:t>Schaefer Model: </a:t>
                </a: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 </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𝐵𝑛</m:t>
                      </m:r>
                      <m:r>
                        <a:rPr lang="en-US" sz="4000" i="1" baseline="-25000" dirty="0" smtClean="0">
                          <a:effectLst/>
                          <a:latin typeface="Cambria Math" panose="02040503050406030204" pitchFamily="18" charset="0"/>
                          <a:ea typeface="Cambria Math" panose="02040503050406030204" pitchFamily="18" charset="0"/>
                          <a:cs typeface="Cambria Math" panose="02040503050406030204" pitchFamily="18" charset="0"/>
                        </a:rPr>
                        <m:t>𝑒𝑥𝑡</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r>
                        <a:rPr lang="en-US" sz="4000" i="1" dirty="0">
                          <a:latin typeface="Cambria Math" panose="02040503050406030204" pitchFamily="18" charset="0"/>
                          <a:cs typeface="Times New Roman" panose="02020603050405020304" pitchFamily="18" charset="0"/>
                        </a:rPr>
                        <m:t> = </m:t>
                      </m:r>
                      <m:r>
                        <a:rPr lang="en-US" sz="4000" i="1" dirty="0" err="1" smtClean="0">
                          <a:latin typeface="Cambria Math" panose="02040503050406030204" pitchFamily="18" charset="0"/>
                          <a:ea typeface="Cambria Math" panose="02040503050406030204" pitchFamily="18" charset="0"/>
                          <a:cs typeface="Cambria Math" panose="02040503050406030204" pitchFamily="18" charset="0"/>
                        </a:rPr>
                        <m:t>𝐵</m:t>
                      </m:r>
                      <m:r>
                        <a:rPr lang="en-US" sz="4000" i="1" baseline="-25000" dirty="0" err="1" smtClean="0">
                          <a:latin typeface="Cambria Math" panose="02040503050406030204" pitchFamily="18" charset="0"/>
                          <a:cs typeface="Times New Roman" panose="020206030504050203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m:t>
                      </m:r>
                      <m:r>
                        <a:rPr lang="en-US" sz="4000" b="0" i="1" baseline="-25000" dirty="0" smtClean="0">
                          <a:latin typeface="Cambria Math" panose="02040503050406030204" pitchFamily="18" charset="0"/>
                          <a:cs typeface="Times New Roman" panose="02020603050405020304" pitchFamily="18" charset="0"/>
                        </a:rPr>
                        <m:t>𝑟</m:t>
                      </m:r>
                      <m:r>
                        <a:rPr lang="en-US" sz="4000" b="0" i="1" baseline="-25000" dirty="0" smtClean="0">
                          <a:latin typeface="Cambria Math" panose="02040503050406030204" pitchFamily="18" charset="0"/>
                          <a:cs typeface="Times New Roman" panose="02020603050405020304" pitchFamily="18" charset="0"/>
                        </a:rPr>
                        <m:t>  +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smtClean="0">
                          <a:latin typeface="Cambria Math" panose="02040503050406030204" pitchFamily="18" charset="0"/>
                          <a:cs typeface="Times New Roman" panose="02020603050405020304" pitchFamily="18" charset="0"/>
                        </a:rPr>
                        <m:t>𝑦𝑒𝑎𝑟</m:t>
                      </m:r>
                      <m:r>
                        <a:rPr lang="en-US" sz="4000" i="1" baseline="-25000" dirty="0" smtClean="0">
                          <a:latin typeface="Cambria Math" panose="02040503050406030204" pitchFamily="18" charset="0"/>
                          <a:cs typeface="Times New Roman" panose="02020603050405020304" pitchFamily="18" charset="0"/>
                        </a:rPr>
                        <m:t>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𝐶</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m:t>
                      </m:r>
                      <m:r>
                        <a:rPr lang="en-US" sz="4000" i="1" baseline="-25000" dirty="0" err="1" smtClean="0">
                          <a:latin typeface="Cambria Math" panose="02040503050406030204" pitchFamily="18" charset="0"/>
                          <a:cs typeface="Times New Roman" panose="02020603050405020304" pitchFamily="18" charset="0"/>
                        </a:rPr>
                        <m:t>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oMath>
                  </m:oMathPara>
                </a14:m>
                <a:endParaRPr lang="en-US" sz="4000" baseline="-25000" dirty="0">
                  <a:latin typeface="Arial" panose="020B0604020202020204" pitchFamily="34" charset="0"/>
                  <a:cs typeface="Times New Roman" panose="02020603050405020304" pitchFamily="18" charset="0"/>
                </a:endParaRPr>
              </a:p>
              <a:p>
                <a:pPr marL="0" indent="0">
                  <a:buNone/>
                </a:pPr>
                <a:endParaRPr lang="en-US" sz="1600" dirty="0" smtClean="0">
                  <a:ea typeface="Cambria Math" panose="02040503050406030204" pitchFamily="18" charset="0"/>
                  <a:cs typeface="Cambria Math" panose="02040503050406030204" pitchFamily="18" charset="0"/>
                </a:endParaRPr>
              </a:p>
              <a:p>
                <a:r>
                  <a:rPr lang="en-US" dirty="0" smtClean="0">
                    <a:solidFill>
                      <a:schemeClr val="tx2">
                        <a:lumMod val="75000"/>
                      </a:schemeClr>
                    </a:solidFill>
                    <a:ea typeface="Cambria Math" panose="02040503050406030204" pitchFamily="18" charset="0"/>
                    <a:cs typeface="Cambria Math" panose="02040503050406030204" pitchFamily="18" charset="0"/>
                  </a:rPr>
                  <a:t>The </a:t>
                </a:r>
                <a14:m>
                  <m:oMath xmlns:m="http://schemas.openxmlformats.org/officeDocument/2006/math">
                    <m:r>
                      <a:rPr lang="en-US"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oMath>
                </a14:m>
                <a:r>
                  <a:rPr lang="en-US" dirty="0">
                    <a:solidFill>
                      <a:schemeClr val="tx2">
                        <a:lumMod val="75000"/>
                      </a:schemeClr>
                    </a:solidFill>
                    <a:ea typeface="Times New Roman" panose="02020603050405020304" pitchFamily="18" charset="0"/>
                    <a:cs typeface="Times New Roman" panose="02020603050405020304" pitchFamily="18" charset="0"/>
                  </a:rPr>
                  <a:t> and </a:t>
                </a:r>
                <a14:m>
                  <m:oMath xmlns:m="http://schemas.openxmlformats.org/officeDocument/2006/math">
                    <m:r>
                      <a:rPr lang="en-US"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solidFill>
                      <a:schemeClr val="tx2">
                        <a:lumMod val="75000"/>
                      </a:schemeClr>
                    </a:solidFill>
                    <a:ea typeface="Times New Roman" panose="02020603050405020304" pitchFamily="18" charset="0"/>
                    <a:cs typeface="Times New Roman" panose="02020603050405020304" pitchFamily="18" charset="0"/>
                  </a:rPr>
                  <a:t> </a:t>
                </a:r>
                <a:r>
                  <a:rPr lang="en-US" dirty="0" smtClean="0">
                    <a:solidFill>
                      <a:schemeClr val="tx2">
                        <a:lumMod val="75000"/>
                      </a:schemeClr>
                    </a:solidFill>
                    <a:ea typeface="Times New Roman" panose="02020603050405020304" pitchFamily="18" charset="0"/>
                    <a:cs typeface="Times New Roman" panose="02020603050405020304" pitchFamily="18" charset="0"/>
                  </a:rPr>
                  <a:t>parameters </a:t>
                </a:r>
                <a:r>
                  <a:rPr lang="en-US" dirty="0">
                    <a:solidFill>
                      <a:schemeClr val="tx2">
                        <a:lumMod val="75000"/>
                      </a:schemeClr>
                    </a:solidFill>
                    <a:ea typeface="Times New Roman" panose="02020603050405020304" pitchFamily="18" charset="0"/>
                    <a:cs typeface="Times New Roman" panose="02020603050405020304" pitchFamily="18" charset="0"/>
                  </a:rPr>
                  <a:t>are estimated when the model is </a:t>
                </a:r>
                <a:r>
                  <a:rPr lang="en-US" dirty="0">
                    <a:solidFill>
                      <a:schemeClr val="tx2">
                        <a:lumMod val="75000"/>
                      </a:schemeClr>
                    </a:solidFill>
                    <a:ea typeface="Times New Roman" panose="02020603050405020304" pitchFamily="18" charset="0"/>
                    <a:cs typeface="Times New Roman" panose="02020603050405020304" pitchFamily="18" charset="0"/>
                  </a:rPr>
                  <a:t>fit to data.</a:t>
                </a:r>
              </a:p>
              <a:p>
                <a:pPr marL="0" indent="0">
                  <a:spcBef>
                    <a:spcPts val="1800"/>
                  </a:spcBef>
                  <a:buNone/>
                </a:pPr>
                <a:r>
                  <a:rPr lang="en-US" sz="2400" b="0" u="sng" dirty="0" smtClean="0">
                    <a:ea typeface="Cambria Math" panose="02040503050406030204" pitchFamily="18" charset="0"/>
                    <a:cs typeface="Cambria Math" panose="02040503050406030204" pitchFamily="18" charset="0"/>
                  </a:rPr>
                  <a:t>Observations</a:t>
                </a:r>
                <a:r>
                  <a:rPr lang="en-US" sz="2400" b="0" u="sng" dirty="0">
                    <a:ea typeface="Cambria Math" panose="02040503050406030204" pitchFamily="18" charset="0"/>
                    <a:cs typeface="Cambria Math" panose="02040503050406030204" pitchFamily="18" charset="0"/>
                  </a:rPr>
                  <a:t>:</a:t>
                </a:r>
                <a:endParaRPr lang="en-US" sz="2400" b="0" i="1" u="sng" dirty="0">
                  <a:latin typeface="Cambria Math" panose="02040503050406030204" pitchFamily="18" charset="0"/>
                  <a:ea typeface="Cambria Math" panose="02040503050406030204" pitchFamily="18" charset="0"/>
                  <a:cs typeface="Cambria Math" panose="02040503050406030204" pitchFamily="18" charset="0"/>
                </a:endParaRPr>
              </a:p>
              <a:p>
                <a14:m>
                  <m:oMath xmlns:m="http://schemas.openxmlformats.org/officeDocument/2006/math">
                    <m:r>
                      <a:rPr lang="en-US" sz="24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2400" b="0" i="1" baseline="-25000" dirty="0" err="1" smtClean="0">
                        <a:latin typeface="Cambria Math" panose="02040503050406030204" pitchFamily="18" charset="0"/>
                        <a:cs typeface="Times New Roman" panose="02020603050405020304" pitchFamily="18" charset="0"/>
                      </a:rPr>
                      <m:t>𝑡</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depends on </a:t>
                </a:r>
                <a14:m>
                  <m:oMath xmlns:m="http://schemas.openxmlformats.org/officeDocument/2006/math">
                    <m:r>
                      <a:rPr lang="en-US" sz="2400" b="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and the magnitude of the stock biomass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cs typeface="Cambria Math" panose="02040503050406030204" pitchFamily="18" charset="0"/>
                          </a:rPr>
                          <m:t>𝐵</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relative to </a:t>
                </a:r>
                <a14:m>
                  <m:oMath xmlns:m="http://schemas.openxmlformats.org/officeDocument/2006/math">
                    <m:r>
                      <a:rPr lang="en-US" sz="2400" b="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sz="2400" dirty="0">
                  <a:latin typeface="Arial" panose="020B0604020202020204" pitchFamily="34" charset="0"/>
                  <a:cs typeface="Times New Roman" panose="02020603050405020304" pitchFamily="18" charset="0"/>
                </a:endParaRPr>
              </a:p>
              <a:p>
                <a:r>
                  <a:rPr lang="en-US" sz="2400" dirty="0">
                    <a:cs typeface="Times New Roman" panose="02020603050405020304" pitchFamily="18" charset="0"/>
                  </a:rPr>
                  <a:t>We can see that if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cs typeface="Times New Roman" panose="02020603050405020304" pitchFamily="18" charset="0"/>
                  </a:rPr>
                  <a:t> is constant over time (i.e., we are at equilibrium) then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i="1">
                                <a:latin typeface="Cambria Math" panose="02040503050406030204" pitchFamily="18" charset="0"/>
                                <a:ea typeface="Cambria Math" panose="02040503050406030204" pitchFamily="18" charset="0"/>
                                <a:cs typeface="Cambria Math" panose="02040503050406030204" pitchFamily="18" charset="0"/>
                              </a:rPr>
                              <m:t>𝐶</m:t>
                            </m:r>
                          </m:e>
                          <m:sub>
                            <m:r>
                              <a:rPr lang="en-US" sz="2400" i="1">
                                <a:latin typeface="Cambria Math" panose="02040503050406030204" pitchFamily="18" charset="0"/>
                                <a:ea typeface="Cambria Math" panose="02040503050406030204" pitchFamily="18" charset="0"/>
                                <a:cs typeface="Cambria Math" panose="02040503050406030204" pitchFamily="18" charset="0"/>
                              </a:rPr>
                              <m:t>𝑡</m:t>
                            </m:r>
                          </m:sub>
                        </m:sSub>
                        <m:r>
                          <m:rPr>
                            <m:nor/>
                          </m:rPr>
                          <a:rPr lang="en-US" sz="2400" b="0" i="0" smtClean="0">
                            <a:latin typeface="Cambria Math" panose="02040503050406030204" pitchFamily="18" charset="0"/>
                            <a:ea typeface="Cambria Math" panose="02040503050406030204" pitchFamily="18" charset="0"/>
                            <a:cs typeface="Cambria Math" panose="02040503050406030204" pitchFamily="18" charset="0"/>
                          </a:rPr>
                          <m:t> </m:t>
                        </m:r>
                        <m:r>
                          <m:rPr>
                            <m:nor/>
                          </m:rPr>
                          <a:rPr lang="en-US" sz="2400" dirty="0">
                            <a:latin typeface="Arial" panose="020B0604020202020204" pitchFamily="34" charset="0"/>
                            <a:cs typeface="Times New Roman" panose="02020603050405020304" pitchFamily="18" charset="0"/>
                          </a:rPr>
                          <m:t>= </m:t>
                        </m:r>
                        <m:r>
                          <a:rPr lang="en-US" sz="2400" b="0" i="1">
                            <a:latin typeface="Cambria Math" panose="02040503050406030204" pitchFamily="18" charset="0"/>
                            <a:ea typeface="Cambria Math" panose="02040503050406030204" pitchFamily="18" charset="0"/>
                            <a:cs typeface="Cambria Math" panose="02040503050406030204" pitchFamily="18" charset="0"/>
                          </a:rPr>
                          <m:t>𝑆𝑃</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endParaRPr lang="en-US" dirty="0"/>
              </a:p>
            </p:txBody>
          </p:sp>
        </mc:Choice>
        <mc:Fallback>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20882" y="1565996"/>
                <a:ext cx="11298382" cy="4947598"/>
              </a:xfrm>
              <a:blipFill>
                <a:blip r:embed="rId2"/>
                <a:stretch>
                  <a:fillRect l="-971" t="-2094" b="-2833"/>
                </a:stretch>
              </a:blipFill>
            </p:spPr>
            <p:txBody>
              <a:bodyPr/>
              <a:lstStyle/>
              <a:p>
                <a:r>
                  <a:rPr lang="en-US">
                    <a:noFill/>
                  </a:rPr>
                  <a:t> </a:t>
                </a:r>
              </a:p>
            </p:txBody>
          </p:sp>
        </mc:Fallback>
      </mc:AlternateContent>
      <p:sp>
        <p:nvSpPr>
          <p:cNvPr id="4" name="Left Brace 3">
            <a:extLst>
              <a:ext uri="{FF2B5EF4-FFF2-40B4-BE49-F238E27FC236}">
                <a16:creationId xmlns:a16="http://schemas.microsoft.com/office/drawing/2014/main" id="{E1E4E841-0F10-4335-B2E1-470C8952C1C8}"/>
              </a:ext>
            </a:extLst>
          </p:cNvPr>
          <p:cNvSpPr/>
          <p:nvPr/>
        </p:nvSpPr>
        <p:spPr>
          <a:xfrm rot="5400000">
            <a:off x="7568220" y="600478"/>
            <a:ext cx="411060" cy="2745900"/>
          </a:xfrm>
          <a:prstGeom prst="leftBrace">
            <a:avLst>
              <a:gd name="adj1" fmla="val 42858"/>
              <a:gd name="adj2" fmla="val 49703"/>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E463208-F18A-4FF1-BCB2-42DB371EDD38}"/>
                  </a:ext>
                </a:extLst>
              </p:cNvPr>
              <p:cNvSpPr txBox="1"/>
              <p:nvPr/>
            </p:nvSpPr>
            <p:spPr>
              <a:xfrm>
                <a:off x="7224159" y="1183123"/>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solidFill>
                    <a:schemeClr val="accent1">
                      <a:lumMod val="50000"/>
                    </a:schemeClr>
                  </a:solidFill>
                </a:endParaRPr>
              </a:p>
            </p:txBody>
          </p:sp>
        </mc:Choice>
        <mc:Fallback>
          <p:sp>
            <p:nvSpPr>
              <p:cNvPr id="10" name="TextBox 9">
                <a:extLst>
                  <a:ext uri="{FF2B5EF4-FFF2-40B4-BE49-F238E27FC236}">
                    <a16:creationId xmlns:a16="http://schemas.microsoft.com/office/drawing/2014/main" id="{8E463208-F18A-4FF1-BCB2-42DB371EDD38}"/>
                  </a:ext>
                </a:extLst>
              </p:cNvPr>
              <p:cNvSpPr txBox="1">
                <a:spLocks noRot="1" noChangeAspect="1" noMove="1" noResize="1" noEditPoints="1" noAdjustHandles="1" noChangeArrowheads="1" noChangeShapeType="1" noTextEdit="1"/>
              </p:cNvSpPr>
              <p:nvPr/>
            </p:nvSpPr>
            <p:spPr>
              <a:xfrm>
                <a:off x="7224159" y="1183123"/>
                <a:ext cx="1199627"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0033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0467-7722-42B0-8B7E-F61DF5F69746}"/>
              </a:ext>
            </a:extLst>
          </p:cNvPr>
          <p:cNvSpPr>
            <a:spLocks noGrp="1"/>
          </p:cNvSpPr>
          <p:nvPr>
            <p:ph type="title"/>
          </p:nvPr>
        </p:nvSpPr>
        <p:spPr/>
        <p:txBody>
          <a:bodyPr/>
          <a:lstStyle/>
          <a:p>
            <a:r>
              <a:rPr lang="en-US" dirty="0"/>
              <a:t>MSY Theory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FD856F-919C-479E-9FDD-4DE1FCFE4CB7}"/>
                  </a:ext>
                </a:extLst>
              </p:cNvPr>
              <p:cNvSpPr>
                <a:spLocks noGrp="1"/>
              </p:cNvSpPr>
              <p:nvPr>
                <p:ph idx="1"/>
              </p:nvPr>
            </p:nvSpPr>
            <p:spPr>
              <a:xfrm>
                <a:off x="785247" y="1652515"/>
                <a:ext cx="10515600" cy="4351338"/>
              </a:xfrm>
            </p:spPr>
            <p:txBody>
              <a:bodyPr/>
              <a:lstStyle/>
              <a:p>
                <a:r>
                  <a:rPr lang="en-US" dirty="0" smtClean="0"/>
                  <a:t>Theory: with increasing long-term </a:t>
                </a:r>
                <a14:m>
                  <m:oMath xmlns:m="http://schemas.openxmlformats.org/officeDocument/2006/math">
                    <m:r>
                      <a:rPr lang="en-US" b="0" i="1" dirty="0" smtClean="0">
                        <a:latin typeface="Cambria Math" panose="02040503050406030204" pitchFamily="18" charset="0"/>
                      </a:rPr>
                      <m:t>𝑢</m:t>
                    </m:r>
                  </m:oMath>
                </a14:m>
                <a:r>
                  <a:rPr lang="en-US" dirty="0"/>
                  <a:t>, the abundance and mean age of a population decreases and the per-capita growth rate of the population increases as a result of reduced competition or similar effects as the biomass reduces </a:t>
                </a:r>
                <a:r>
                  <a:rPr lang="en-US" dirty="0" smtClean="0"/>
                  <a:t>from carrying capacity </a:t>
                </a:r>
                <a14:m>
                  <m:oMath xmlns:m="http://schemas.openxmlformats.org/officeDocument/2006/math">
                    <m:r>
                      <a:rPr lang="en-US" i="1" dirty="0" smtClean="0">
                        <a:latin typeface="Cambria Math" panose="02040503050406030204" pitchFamily="18" charset="0"/>
                      </a:rPr>
                      <m:t>𝐾</m:t>
                    </m:r>
                  </m:oMath>
                </a14:m>
                <a:r>
                  <a:rPr lang="en-US" dirty="0"/>
                  <a:t> to </a:t>
                </a:r>
                <a14:m>
                  <m:oMath xmlns:m="http://schemas.openxmlformats.org/officeDocument/2006/math">
                    <m:r>
                      <a:rPr lang="en-US" i="1" dirty="0" smtClean="0">
                        <a:latin typeface="Cambria Math" panose="02040503050406030204" pitchFamily="18" charset="0"/>
                      </a:rPr>
                      <m:t>𝐵</m:t>
                    </m:r>
                  </m:oMath>
                </a14:m>
                <a:r>
                  <a:rPr lang="en-US" baseline="-25000" dirty="0"/>
                  <a:t>MSY </a:t>
                </a:r>
              </a:p>
              <a:p>
                <a:endParaRPr lang="en-US" dirty="0"/>
              </a:p>
            </p:txBody>
          </p:sp>
        </mc:Choice>
        <mc:Fallback>
          <p:sp>
            <p:nvSpPr>
              <p:cNvPr id="3" name="Content Placeholder 2">
                <a:extLst>
                  <a:ext uri="{FF2B5EF4-FFF2-40B4-BE49-F238E27FC236}">
                    <a16:creationId xmlns:a16="http://schemas.microsoft.com/office/drawing/2014/main" id="{17FD856F-919C-479E-9FDD-4DE1FCFE4CB7}"/>
                  </a:ext>
                </a:extLst>
              </p:cNvPr>
              <p:cNvSpPr>
                <a:spLocks noGrp="1" noRot="1" noChangeAspect="1" noMove="1" noResize="1" noEditPoints="1" noAdjustHandles="1" noChangeArrowheads="1" noChangeShapeType="1" noTextEdit="1"/>
              </p:cNvSpPr>
              <p:nvPr>
                <p:ph idx="1"/>
              </p:nvPr>
            </p:nvSpPr>
            <p:spPr>
              <a:xfrm>
                <a:off x="785247" y="1652515"/>
                <a:ext cx="10515600" cy="4351338"/>
              </a:xfrm>
              <a:blipFill>
                <a:blip r:embed="rId2"/>
                <a:stretch>
                  <a:fillRect l="-1043" t="-224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BC9B770-E1D0-4994-B055-C695F699CF2F}"/>
              </a:ext>
            </a:extLst>
          </p:cNvPr>
          <p:cNvPicPr>
            <a:picLocks noChangeAspect="1"/>
          </p:cNvPicPr>
          <p:nvPr/>
        </p:nvPicPr>
        <p:blipFill>
          <a:blip r:embed="rId3"/>
          <a:stretch>
            <a:fillRect/>
          </a:stretch>
        </p:blipFill>
        <p:spPr>
          <a:xfrm>
            <a:off x="838199" y="3775948"/>
            <a:ext cx="4541267" cy="2860701"/>
          </a:xfrm>
          <a:prstGeom prst="rect">
            <a:avLst/>
          </a:prstGeom>
        </p:spPr>
      </p:pic>
      <p:sp>
        <p:nvSpPr>
          <p:cNvPr id="6" name="TextBox 5">
            <a:extLst>
              <a:ext uri="{FF2B5EF4-FFF2-40B4-BE49-F238E27FC236}">
                <a16:creationId xmlns:a16="http://schemas.microsoft.com/office/drawing/2014/main" id="{05EB9193-4E78-477F-953D-2AEF37737F72}"/>
              </a:ext>
            </a:extLst>
          </p:cNvPr>
          <p:cNvSpPr txBox="1"/>
          <p:nvPr/>
        </p:nvSpPr>
        <p:spPr>
          <a:xfrm>
            <a:off x="3887821" y="4078244"/>
            <a:ext cx="2155226" cy="1015663"/>
          </a:xfrm>
          <a:prstGeom prst="rect">
            <a:avLst/>
          </a:prstGeom>
          <a:noFill/>
        </p:spPr>
        <p:txBody>
          <a:bodyPr wrap="square" rtlCol="0">
            <a:spAutoFit/>
          </a:bodyPr>
          <a:lstStyle/>
          <a:p>
            <a:r>
              <a:rPr lang="en-US" sz="2000" dirty="0">
                <a:solidFill>
                  <a:srgbClr val="C00000"/>
                </a:solidFill>
              </a:rPr>
              <a:t>Maximum population </a:t>
            </a:r>
          </a:p>
          <a:p>
            <a:r>
              <a:rPr lang="en-US" sz="2000" dirty="0">
                <a:solidFill>
                  <a:srgbClr val="C00000"/>
                </a:solidFill>
              </a:rPr>
              <a:t>growth rate</a:t>
            </a:r>
            <a:endParaRPr lang="en-CA" sz="2000" dirty="0">
              <a:solidFill>
                <a:srgbClr val="C00000"/>
              </a:solidFill>
            </a:endParaRPr>
          </a:p>
        </p:txBody>
      </p:sp>
      <p:cxnSp>
        <p:nvCxnSpPr>
          <p:cNvPr id="7" name="Straight Arrow Connector 6">
            <a:extLst>
              <a:ext uri="{FF2B5EF4-FFF2-40B4-BE49-F238E27FC236}">
                <a16:creationId xmlns:a16="http://schemas.microsoft.com/office/drawing/2014/main" id="{FBAB630E-5C5C-4D18-8155-C7C4BA26F88D}"/>
              </a:ext>
            </a:extLst>
          </p:cNvPr>
          <p:cNvCxnSpPr>
            <a:cxnSpLocks/>
          </p:cNvCxnSpPr>
          <p:nvPr/>
        </p:nvCxnSpPr>
        <p:spPr>
          <a:xfrm flipH="1">
            <a:off x="2840908" y="4619331"/>
            <a:ext cx="1046467" cy="48586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3BFA8CF-E5A0-4846-98B9-07C940F31B66}"/>
                  </a:ext>
                </a:extLst>
              </p:cNvPr>
              <p:cNvSpPr txBox="1"/>
              <p:nvPr/>
            </p:nvSpPr>
            <p:spPr>
              <a:xfrm>
                <a:off x="1562739" y="3384734"/>
                <a:ext cx="3423990" cy="461665"/>
              </a:xfrm>
              <a:prstGeom prst="rect">
                <a:avLst/>
              </a:prstGeom>
              <a:noFill/>
            </p:spPr>
            <p:txBody>
              <a:bodyPr wrap="square" rtlCol="0">
                <a:spAutoFit/>
              </a:bodyPr>
              <a:lstStyle/>
              <a:p>
                <a:r>
                  <a:rPr lang="en-US" sz="2400" dirty="0">
                    <a:solidFill>
                      <a:srgbClr val="7030A0"/>
                    </a:solidFill>
                  </a:rPr>
                  <a:t>Carrying capacity </a:t>
                </a:r>
                <a14:m>
                  <m:oMath xmlns:m="http://schemas.openxmlformats.org/officeDocument/2006/math">
                    <m:r>
                      <a:rPr lang="en-US" sz="2400" i="1" dirty="0" smtClean="0">
                        <a:solidFill>
                          <a:srgbClr val="7030A0"/>
                        </a:solidFill>
                        <a:latin typeface="Cambria Math" panose="02040503050406030204" pitchFamily="18" charset="0"/>
                      </a:rPr>
                      <m:t>𝐾</m:t>
                    </m:r>
                  </m:oMath>
                </a14:m>
                <a:endParaRPr lang="en-CA" sz="2400" dirty="0">
                  <a:solidFill>
                    <a:srgbClr val="7030A0"/>
                  </a:solidFill>
                </a:endParaRPr>
              </a:p>
            </p:txBody>
          </p:sp>
        </mc:Choice>
        <mc:Fallback>
          <p:sp>
            <p:nvSpPr>
              <p:cNvPr id="8" name="TextBox 7">
                <a:extLst>
                  <a:ext uri="{FF2B5EF4-FFF2-40B4-BE49-F238E27FC236}">
                    <a16:creationId xmlns:a16="http://schemas.microsoft.com/office/drawing/2014/main" id="{D3BFA8CF-E5A0-4846-98B9-07C940F31B66}"/>
                  </a:ext>
                </a:extLst>
              </p:cNvPr>
              <p:cNvSpPr txBox="1">
                <a:spLocks noRot="1" noChangeAspect="1" noMove="1" noResize="1" noEditPoints="1" noAdjustHandles="1" noChangeArrowheads="1" noChangeShapeType="1" noTextEdit="1"/>
              </p:cNvSpPr>
              <p:nvPr/>
            </p:nvSpPr>
            <p:spPr>
              <a:xfrm>
                <a:off x="1562739" y="3384734"/>
                <a:ext cx="3423990" cy="461665"/>
              </a:xfrm>
              <a:prstGeom prst="rect">
                <a:avLst/>
              </a:prstGeom>
              <a:blipFill>
                <a:blip r:embed="rId4"/>
                <a:stretch>
                  <a:fillRect l="-2669" t="-10526" b="-2894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2A78E9F-4399-4EC4-A91F-437C863131A7}"/>
              </a:ext>
            </a:extLst>
          </p:cNvPr>
          <p:cNvSpPr txBox="1"/>
          <p:nvPr/>
        </p:nvSpPr>
        <p:spPr>
          <a:xfrm>
            <a:off x="1226002" y="4678409"/>
            <a:ext cx="1081822" cy="461665"/>
          </a:xfrm>
          <a:prstGeom prst="rect">
            <a:avLst/>
          </a:prstGeom>
          <a:noFill/>
        </p:spPr>
        <p:txBody>
          <a:bodyPr wrap="square" rtlCol="0">
            <a:spAutoFit/>
          </a:bodyPr>
          <a:lstStyle/>
          <a:p>
            <a:r>
              <a:rPr lang="en-US" sz="2400" i="1" dirty="0">
                <a:solidFill>
                  <a:srgbClr val="0000FF"/>
                </a:solidFill>
              </a:rPr>
              <a:t>B</a:t>
            </a:r>
            <a:r>
              <a:rPr lang="en-US" sz="2400" baseline="-25000" dirty="0">
                <a:solidFill>
                  <a:srgbClr val="0000FF"/>
                </a:solidFill>
              </a:rPr>
              <a:t>MSY</a:t>
            </a:r>
            <a:endParaRPr lang="en-CA" sz="2400" baseline="-25000" dirty="0">
              <a:solidFill>
                <a:srgbClr val="0000FF"/>
              </a:solidFill>
            </a:endParaRPr>
          </a:p>
        </p:txBody>
      </p:sp>
      <p:sp>
        <p:nvSpPr>
          <p:cNvPr id="11" name="TextBox 10">
            <a:extLst>
              <a:ext uri="{FF2B5EF4-FFF2-40B4-BE49-F238E27FC236}">
                <a16:creationId xmlns:a16="http://schemas.microsoft.com/office/drawing/2014/main" id="{D691C356-E97D-4BE1-B51A-AE1C96D34334}"/>
              </a:ext>
            </a:extLst>
          </p:cNvPr>
          <p:cNvSpPr txBox="1"/>
          <p:nvPr/>
        </p:nvSpPr>
        <p:spPr>
          <a:xfrm>
            <a:off x="6043047" y="3612989"/>
            <a:ext cx="5959736" cy="2677656"/>
          </a:xfrm>
          <a:prstGeom prst="rect">
            <a:avLst/>
          </a:prstGeom>
          <a:noFill/>
          <a:ln>
            <a:solidFill>
              <a:schemeClr val="tx2"/>
            </a:solidFill>
          </a:ln>
        </p:spPr>
        <p:txBody>
          <a:bodyPr wrap="square" rtlCol="0">
            <a:spAutoFit/>
          </a:bodyPr>
          <a:lstStyle/>
          <a:p>
            <a:r>
              <a:rPr lang="en-US" sz="2400" dirty="0">
                <a:solidFill>
                  <a:schemeClr val="tx2"/>
                </a:solidFill>
              </a:rPr>
              <a:t>Theory: </a:t>
            </a:r>
          </a:p>
          <a:p>
            <a:pPr marL="285750" indent="-285750">
              <a:buFont typeface="Arial" panose="020B0604020202020204" pitchFamily="34" charset="0"/>
              <a:buChar char="•"/>
            </a:pPr>
            <a:r>
              <a:rPr lang="en-US" dirty="0" smtClean="0">
                <a:solidFill>
                  <a:schemeClr val="tx2"/>
                </a:solidFill>
              </a:rPr>
              <a:t>The population </a:t>
            </a:r>
            <a:r>
              <a:rPr lang="en-US" dirty="0">
                <a:solidFill>
                  <a:schemeClr val="tx2"/>
                </a:solidFill>
              </a:rPr>
              <a:t>growth rate is zero at carrying capacity</a:t>
            </a:r>
          </a:p>
          <a:p>
            <a:pPr marL="285750" indent="-285750">
              <a:buFont typeface="Arial" panose="020B0604020202020204" pitchFamily="34" charset="0"/>
              <a:buChar char="•"/>
            </a:pPr>
            <a:r>
              <a:rPr lang="en-US" dirty="0" smtClean="0">
                <a:solidFill>
                  <a:schemeClr val="tx2"/>
                </a:solidFill>
              </a:rPr>
              <a:t>As </a:t>
            </a:r>
            <a:r>
              <a:rPr lang="en-US" dirty="0">
                <a:solidFill>
                  <a:schemeClr val="tx2"/>
                </a:solidFill>
              </a:rPr>
              <a:t>population size is reduced below carry capacity, the population growth rate increases (due to available resources, decreased competition)</a:t>
            </a:r>
          </a:p>
          <a:p>
            <a:pPr marL="285750" indent="-285750">
              <a:buFont typeface="Arial" panose="020B0604020202020204" pitchFamily="34" charset="0"/>
              <a:buChar char="•"/>
            </a:pPr>
            <a:r>
              <a:rPr lang="en-US" dirty="0">
                <a:solidFill>
                  <a:schemeClr val="tx2"/>
                </a:solidFill>
              </a:rPr>
              <a:t>Maximum population growth rate occurs at an intermediate population size</a:t>
            </a:r>
          </a:p>
          <a:p>
            <a:pPr marL="285750" indent="-285750">
              <a:buFont typeface="Arial" panose="020B0604020202020204" pitchFamily="34" charset="0"/>
              <a:buChar char="•"/>
            </a:pPr>
            <a:r>
              <a:rPr lang="en-US" dirty="0">
                <a:solidFill>
                  <a:schemeClr val="tx2"/>
                </a:solidFill>
              </a:rPr>
              <a:t>The population “growth” </a:t>
            </a:r>
            <a:r>
              <a:rPr lang="en-US" dirty="0" smtClean="0">
                <a:solidFill>
                  <a:schemeClr val="tx2"/>
                </a:solidFill>
              </a:rPr>
              <a:t>could be </a:t>
            </a:r>
            <a:r>
              <a:rPr lang="en-US" dirty="0">
                <a:solidFill>
                  <a:schemeClr val="tx2"/>
                </a:solidFill>
              </a:rPr>
              <a:t>harvested as surplus production</a:t>
            </a:r>
            <a:endParaRPr lang="en-CA" dirty="0">
              <a:solidFill>
                <a:schemeClr val="tx2"/>
              </a:solidFill>
            </a:endParaRPr>
          </a:p>
        </p:txBody>
      </p:sp>
      <p:sp>
        <p:nvSpPr>
          <p:cNvPr id="10" name="TextBox 9"/>
          <p:cNvSpPr txBox="1"/>
          <p:nvPr/>
        </p:nvSpPr>
        <p:spPr>
          <a:xfrm rot="16200000">
            <a:off x="169741" y="4600916"/>
            <a:ext cx="1336917" cy="461665"/>
          </a:xfrm>
          <a:prstGeom prst="rect">
            <a:avLst/>
          </a:prstGeom>
          <a:solidFill>
            <a:schemeClr val="bg1"/>
          </a:solidFill>
        </p:spPr>
        <p:txBody>
          <a:bodyPr wrap="square" rtlCol="0">
            <a:spAutoFit/>
          </a:bodyPr>
          <a:lstStyle/>
          <a:p>
            <a:r>
              <a:rPr lang="en-US" sz="2400" dirty="0" smtClean="0"/>
              <a:t>Biomass</a:t>
            </a:r>
            <a:endParaRPr lang="en-US" sz="2400" dirty="0"/>
          </a:p>
        </p:txBody>
      </p:sp>
      <p:sp>
        <p:nvSpPr>
          <p:cNvPr id="12" name="TextBox 11"/>
          <p:cNvSpPr txBox="1"/>
          <p:nvPr/>
        </p:nvSpPr>
        <p:spPr>
          <a:xfrm>
            <a:off x="2113861" y="6452589"/>
            <a:ext cx="2146771" cy="461665"/>
          </a:xfrm>
          <a:prstGeom prst="rect">
            <a:avLst/>
          </a:prstGeom>
          <a:solidFill>
            <a:schemeClr val="bg1"/>
          </a:solidFill>
        </p:spPr>
        <p:txBody>
          <a:bodyPr wrap="square" rtlCol="0">
            <a:spAutoFit/>
          </a:bodyPr>
          <a:lstStyle/>
          <a:p>
            <a:pPr algn="ctr"/>
            <a:r>
              <a:rPr lang="en-US" sz="2400" dirty="0" smtClean="0"/>
              <a:t>Time</a:t>
            </a:r>
            <a:endParaRPr lang="en-US" sz="2400" i="1" dirty="0"/>
          </a:p>
        </p:txBody>
      </p:sp>
    </p:spTree>
    <p:extLst>
      <p:ext uri="{BB962C8B-B14F-4D97-AF65-F5344CB8AC3E}">
        <p14:creationId xmlns:p14="http://schemas.microsoft.com/office/powerpoint/2010/main" val="143329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2B9A-394D-45C2-8EAC-C043D4A3A4E8}"/>
              </a:ext>
            </a:extLst>
          </p:cNvPr>
          <p:cNvSpPr>
            <a:spLocks noGrp="1"/>
          </p:cNvSpPr>
          <p:nvPr>
            <p:ph type="title"/>
          </p:nvPr>
        </p:nvSpPr>
        <p:spPr>
          <a:xfrm>
            <a:off x="630811" y="157735"/>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D0F71045-0561-430B-9CD6-2B67780AF3CE}"/>
              </a:ext>
            </a:extLst>
          </p:cNvPr>
          <p:cNvSpPr>
            <a:spLocks noGrp="1"/>
          </p:cNvSpPr>
          <p:nvPr>
            <p:ph idx="1"/>
          </p:nvPr>
        </p:nvSpPr>
        <p:spPr>
          <a:xfrm>
            <a:off x="630810" y="1335431"/>
            <a:ext cx="11237535" cy="4351338"/>
          </a:xfrm>
        </p:spPr>
        <p:txBody>
          <a:bodyPr>
            <a:noAutofit/>
          </a:bodyPr>
          <a:lstStyle/>
          <a:p>
            <a:pPr marL="0" indent="0" rtl="0">
              <a:lnSpc>
                <a:spcPct val="100000"/>
              </a:lnSpc>
              <a:spcBef>
                <a:spcPts val="1200"/>
              </a:spcBef>
              <a:spcAft>
                <a:spcPts val="1200"/>
              </a:spcAft>
              <a:buNone/>
            </a:pPr>
            <a:r>
              <a:rPr lang="en-US" b="0" i="0" u="none" strike="noStrike" dirty="0">
                <a:solidFill>
                  <a:srgbClr val="000000"/>
                </a:solidFill>
                <a:effectLst/>
              </a:rPr>
              <a:t>Explore some of the practical aspects (and challenges) of calculating reference points. By the end of the webinars, participants should have:</a:t>
            </a:r>
            <a:endParaRPr lang="en-US" sz="4000" b="0" dirty="0">
              <a:effectLst/>
            </a:endParaRPr>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the concept of equilibrium as it relates to reference points;</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calculation of equilibrium reference points based on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MSY, and the spawning potential ratio (SPR);</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non-equilibrium reference points (e.g., minimum historical biomass, index-based approaches, dynamic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and</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some approaches for data-limited stocks.</a:t>
            </a:r>
          </a:p>
          <a:p>
            <a:pPr marL="0" indent="0">
              <a:lnSpc>
                <a:spcPct val="100000"/>
              </a:lnSpc>
              <a:spcBef>
                <a:spcPts val="1200"/>
              </a:spcBef>
              <a:spcAft>
                <a:spcPts val="1200"/>
              </a:spcAft>
              <a:buNone/>
            </a:pPr>
            <a:r>
              <a:rPr lang="en-US" dirty="0">
                <a:solidFill>
                  <a:srgbClr val="000000"/>
                </a:solidFill>
              </a:rPr>
              <a:t>Lecture material will be supported by R code, provided</a:t>
            </a:r>
          </a:p>
        </p:txBody>
      </p:sp>
    </p:spTree>
    <p:extLst>
      <p:ext uri="{BB962C8B-B14F-4D97-AF65-F5344CB8AC3E}">
        <p14:creationId xmlns:p14="http://schemas.microsoft.com/office/powerpoint/2010/main" val="394080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r>
              <a:rPr lang="en-US" dirty="0"/>
              <a:t>Surplus Production Curve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408709" y="1547786"/>
                <a:ext cx="11468305" cy="5033377"/>
              </a:xfrm>
            </p:spPr>
            <p:txBody>
              <a:bodyPr>
                <a:normAutofit/>
              </a:bodyPr>
              <a:lstStyle/>
              <a:p>
                <a:pPr marL="0" indent="0">
                  <a:buNone/>
                  <a:tabLst>
                    <a:tab pos="2244725" algn="l"/>
                  </a:tabLst>
                </a:pPr>
                <a:r>
                  <a:rPr lang="en-US" sz="4000" dirty="0" smtClean="0">
                    <a:effectLst/>
                    <a:ea typeface="Cambria Math" panose="02040503050406030204" pitchFamily="18" charset="0"/>
                    <a:cs typeface="Cambria Math" panose="02040503050406030204" pitchFamily="18" charset="0"/>
                  </a:rPr>
                  <a:t>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endParaRPr lang="en-US" sz="3600" dirty="0">
                  <a:effectLst/>
                  <a:ea typeface="Times New Roman" panose="02020603050405020304" pitchFamily="18" charset="0"/>
                  <a:cs typeface="Times New Roman" panose="02020603050405020304" pitchFamily="18" charset="0"/>
                </a:endParaRPr>
              </a:p>
              <a:p>
                <a:pPr>
                  <a:spcBef>
                    <a:spcPts val="3600"/>
                  </a:spcBef>
                </a:pPr>
                <a:r>
                  <a:rPr lang="en-US" dirty="0" smtClean="0"/>
                  <a:t>We </a:t>
                </a:r>
                <a:r>
                  <a:rPr lang="en-US" dirty="0"/>
                  <a:t>can see that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𝑆𝑃</m:t>
                        </m:r>
                      </m:e>
                      <m:sub>
                        <m:r>
                          <a:rPr lang="en-US">
                            <a:latin typeface="Cambria Math" panose="02040503050406030204" pitchFamily="18" charset="0"/>
                          </a:rPr>
                          <m:t>𝑡</m:t>
                        </m:r>
                      </m:sub>
                    </m:sSub>
                  </m:oMath>
                </a14:m>
                <a:r>
                  <a:rPr lang="en-US" dirty="0"/>
                  <a:t> is a quadratic function of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𝐵</m:t>
                        </m:r>
                      </m:e>
                      <m:sub>
                        <m:r>
                          <a:rPr lang="en-US">
                            <a:latin typeface="Cambria Math" panose="02040503050406030204" pitchFamily="18" charset="0"/>
                          </a:rPr>
                          <m:t>𝑡</m:t>
                        </m:r>
                      </m:sub>
                    </m:sSub>
                  </m:oMath>
                </a14:m>
                <a:endParaRPr lang="en-US" dirty="0"/>
              </a:p>
              <a:p>
                <a:r>
                  <a:rPr lang="en-US" dirty="0" smtClean="0"/>
                  <a:t>Observation</a:t>
                </a:r>
                <a:r>
                  <a:rPr lang="en-US" dirty="0"/>
                  <a:t>:</a:t>
                </a:r>
              </a:p>
              <a:p>
                <a:pPr lvl="1"/>
                <a:r>
                  <a:rPr lang="en-US" dirty="0"/>
                  <a:t>There is a single maximum value of </a:t>
                </a:r>
                <a14:m>
                  <m:oMath xmlns:m="http://schemas.openxmlformats.org/officeDocument/2006/math">
                    <m:r>
                      <a:rPr lang="en-US" i="1" dirty="0" smtClean="0">
                        <a:latin typeface="Cambria Math" panose="02040503050406030204" pitchFamily="18" charset="0"/>
                      </a:rPr>
                      <m:t>𝑆𝑃</m:t>
                    </m:r>
                  </m:oMath>
                </a14:m>
                <a:r>
                  <a:rPr lang="en-US" dirty="0"/>
                  <a:t> (MSY) that </a:t>
                </a:r>
              </a:p>
              <a:p>
                <a:pPr marL="457200" lvl="1" indent="0">
                  <a:buNone/>
                </a:pPr>
                <a:r>
                  <a:rPr lang="en-US" dirty="0"/>
                  <a:t>occurs </a:t>
                </a:r>
                <a:r>
                  <a:rPr lang="en-US" dirty="0" smtClean="0"/>
                  <a:t>at </a:t>
                </a:r>
                <a:r>
                  <a:rPr lang="en-US" dirty="0"/>
                  <a:t>an intermediate level of biomass</a:t>
                </a:r>
              </a:p>
              <a:p>
                <a:pPr lvl="1"/>
                <a:endParaRPr lang="en-US" dirty="0"/>
              </a:p>
              <a:p>
                <a:pPr marL="457200" lvl="1" indent="0">
                  <a:buNone/>
                </a:pPr>
                <a:endParaRPr lang="en-US" dirty="0"/>
              </a:p>
            </p:txBody>
          </p:sp>
        </mc:Choice>
        <mc:Fallback>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408709" y="1547786"/>
                <a:ext cx="11468305" cy="5033377"/>
              </a:xfrm>
              <a:blipFill>
                <a:blip r:embed="rId2"/>
                <a:stretch>
                  <a:fillRect l="-95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3"/>
          <a:stretch>
            <a:fillRect/>
          </a:stretch>
        </p:blipFill>
        <p:spPr>
          <a:xfrm>
            <a:off x="8346744" y="3367854"/>
            <a:ext cx="3613192" cy="3108866"/>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AADE7E2-BC72-4C29-B220-DE4AD000FE03}"/>
                  </a:ext>
                </a:extLst>
              </p:cNvPr>
              <p:cNvSpPr txBox="1"/>
              <p:nvPr/>
            </p:nvSpPr>
            <p:spPr>
              <a:xfrm>
                <a:off x="6891810" y="1458248"/>
                <a:ext cx="3149065"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f>
                        <m:fPr>
                          <m:ctrlPr>
                            <a:rPr lang="en-US" sz="2800" i="1">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p>
                            <m:sSupPr>
                              <m:ctrlPr>
                                <a:rPr lang="en-US" sz="2800" i="1" smtClean="0">
                                  <a:latin typeface="Cambria Math" panose="02040503050406030204" pitchFamily="18" charset="0"/>
                                  <a:ea typeface="Cambria Math" panose="02040503050406030204" pitchFamily="18" charset="0"/>
                                </a:rPr>
                              </m:ctrlPr>
                            </m:sSupPr>
                            <m:e>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m:t>
                                  </m:r>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e>
                            <m:sup>
                              <m:r>
                                <a:rPr lang="en-US" sz="2800" b="0" i="1" smtClean="0">
                                  <a:latin typeface="Cambria Math" panose="02040503050406030204" pitchFamily="18" charset="0"/>
                                  <a:ea typeface="Cambria Math" panose="02040503050406030204" pitchFamily="18" charset="0"/>
                                </a:rPr>
                                <m:t>2</m:t>
                              </m:r>
                            </m:sup>
                          </m:sSup>
                        </m:num>
                        <m:den>
                          <m:r>
                            <a:rPr lang="en-US" sz="28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oMath>
                  </m:oMathPara>
                </a14:m>
                <a:endParaRPr lang="en-US" sz="2800" dirty="0"/>
              </a:p>
            </p:txBody>
          </p:sp>
        </mc:Choice>
        <mc:Fallback>
          <p:sp>
            <p:nvSpPr>
              <p:cNvPr id="4" name="TextBox 3">
                <a:extLst>
                  <a:ext uri="{FF2B5EF4-FFF2-40B4-BE49-F238E27FC236}">
                    <a16:creationId xmlns:a16="http://schemas.microsoft.com/office/drawing/2014/main" id="{8AADE7E2-BC72-4C29-B220-DE4AD000FE03}"/>
                  </a:ext>
                </a:extLst>
              </p:cNvPr>
              <p:cNvSpPr txBox="1">
                <a:spLocks noRot="1" noChangeAspect="1" noMove="1" noResize="1" noEditPoints="1" noAdjustHandles="1" noChangeArrowheads="1" noChangeShapeType="1" noTextEdit="1"/>
              </p:cNvSpPr>
              <p:nvPr/>
            </p:nvSpPr>
            <p:spPr>
              <a:xfrm>
                <a:off x="6891810" y="1458248"/>
                <a:ext cx="3149065" cy="954107"/>
              </a:xfrm>
              <a:prstGeom prst="rect">
                <a:avLst/>
              </a:prstGeom>
              <a:blipFill>
                <a:blip r:embed="rId4"/>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ACB19A3A-EBF3-4CD2-9C4A-63F1972A7AF3}"/>
              </a:ext>
            </a:extLst>
          </p:cNvPr>
          <p:cNvSpPr/>
          <p:nvPr/>
        </p:nvSpPr>
        <p:spPr>
          <a:xfrm>
            <a:off x="10359997" y="3457602"/>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6142861" y="1935302"/>
            <a:ext cx="436418" cy="138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98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B7AEF-74C2-4ADB-A09F-F6E8351CCEE8}"/>
              </a:ext>
            </a:extLst>
          </p:cNvPr>
          <p:cNvSpPr>
            <a:spLocks noGrp="1"/>
          </p:cNvSpPr>
          <p:nvPr>
            <p:ph type="title"/>
          </p:nvPr>
        </p:nvSpPr>
        <p:spPr>
          <a:xfrm>
            <a:off x="852054" y="0"/>
            <a:ext cx="10515600" cy="1325563"/>
          </a:xfrm>
        </p:spPr>
        <p:txBody>
          <a:bodyPr/>
          <a:lstStyle/>
          <a:p>
            <a:r>
              <a:rPr lang="en-US" dirty="0" smtClean="0"/>
              <a:t>Equilibrium yield curve</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2E4F30B-5E05-4E1F-9793-53C05C001C38}"/>
                  </a:ext>
                </a:extLst>
              </p:cNvPr>
              <p:cNvSpPr>
                <a:spLocks noGrp="1"/>
              </p:cNvSpPr>
              <p:nvPr>
                <p:ph idx="1"/>
              </p:nvPr>
            </p:nvSpPr>
            <p:spPr>
              <a:xfrm>
                <a:off x="852054" y="1292153"/>
                <a:ext cx="10515600" cy="4351338"/>
              </a:xfrm>
            </p:spPr>
            <p:txBody>
              <a:bodyPr/>
              <a:lstStyle/>
              <a:p>
                <a:r>
                  <a:rPr lang="en-US" dirty="0"/>
                  <a:t>MSY = maximum long-term yield that the stock can produce, given constant </a:t>
                </a:r>
                <a:r>
                  <a:rPr lang="en-US" dirty="0" smtClean="0"/>
                  <a:t>parameters </a:t>
                </a:r>
                <a:r>
                  <a:rPr lang="en-US" dirty="0"/>
                  <a:t>(i.e., equilibrium conditions).</a:t>
                </a:r>
              </a:p>
              <a:p>
                <a:r>
                  <a:rPr lang="en-US" dirty="0"/>
                  <a:t>MSY occurs at an intermediate harvest rate (</a:t>
                </a:r>
                <a14:m>
                  <m:oMath xmlns:m="http://schemas.openxmlformats.org/officeDocument/2006/math">
                    <m:r>
                      <a:rPr lang="en-US" i="1" dirty="0" smtClean="0">
                        <a:latin typeface="Cambria Math" panose="02040503050406030204" pitchFamily="18" charset="0"/>
                      </a:rPr>
                      <m:t>𝑢</m:t>
                    </m:r>
                  </m:oMath>
                </a14:m>
                <a:r>
                  <a:rPr lang="en-US" dirty="0"/>
                  <a:t>) between </a:t>
                </a:r>
                <a14:m>
                  <m:oMath xmlns:m="http://schemas.openxmlformats.org/officeDocument/2006/math">
                    <m:r>
                      <a:rPr lang="en-US" i="1" dirty="0" smtClean="0">
                        <a:latin typeface="Cambria Math" panose="02040503050406030204" pitchFamily="18" charset="0"/>
                      </a:rPr>
                      <m:t>𝑢</m:t>
                    </m:r>
                    <m:r>
                      <a:rPr lang="en-US" b="0" i="1" dirty="0" smtClean="0">
                        <a:latin typeface="Cambria Math" panose="02040503050406030204" pitchFamily="18" charset="0"/>
                      </a:rPr>
                      <m:t>=0</m:t>
                    </m:r>
                  </m:oMath>
                </a14:m>
                <a:r>
                  <a:rPr lang="en-US" dirty="0"/>
                  <a:t> and a </a:t>
                </a:r>
                <a14:m>
                  <m:oMath xmlns:m="http://schemas.openxmlformats.org/officeDocument/2006/math">
                    <m:r>
                      <a:rPr lang="en-US" i="1" dirty="0">
                        <a:latin typeface="Cambria Math" panose="02040503050406030204" pitchFamily="18" charset="0"/>
                      </a:rPr>
                      <m:t>𝑢</m:t>
                    </m:r>
                  </m:oMath>
                </a14:m>
                <a:r>
                  <a:rPr lang="en-US" dirty="0"/>
                  <a:t> that crashes the stock, and at a biomass below carrying capacity </a:t>
                </a:r>
                <a14:m>
                  <m:oMath xmlns:m="http://schemas.openxmlformats.org/officeDocument/2006/math">
                    <m:r>
                      <a:rPr lang="en-US" i="1" dirty="0" smtClean="0">
                        <a:latin typeface="Cambria Math" panose="02040503050406030204" pitchFamily="18" charset="0"/>
                      </a:rPr>
                      <m:t>𝐾</m:t>
                    </m:r>
                  </m:oMath>
                </a14:m>
                <a:r>
                  <a:rPr lang="en-US" dirty="0"/>
                  <a:t>.</a:t>
                </a:r>
              </a:p>
              <a:p>
                <a:pPr marL="0" indent="0">
                  <a:buNone/>
                </a:pPr>
                <a:endParaRPr lang="en-US" dirty="0"/>
              </a:p>
            </p:txBody>
          </p:sp>
        </mc:Choice>
        <mc:Fallback>
          <p:sp>
            <p:nvSpPr>
              <p:cNvPr id="3" name="Content Placeholder 2">
                <a:extLst>
                  <a:ext uri="{FF2B5EF4-FFF2-40B4-BE49-F238E27FC236}">
                    <a16:creationId xmlns:a16="http://schemas.microsoft.com/office/drawing/2014/main" id="{62E4F30B-5E05-4E1F-9793-53C05C001C38}"/>
                  </a:ext>
                </a:extLst>
              </p:cNvPr>
              <p:cNvSpPr>
                <a:spLocks noGrp="1" noRot="1" noChangeAspect="1" noMove="1" noResize="1" noEditPoints="1" noAdjustHandles="1" noChangeArrowheads="1" noChangeShapeType="1" noTextEdit="1"/>
              </p:cNvSpPr>
              <p:nvPr>
                <p:ph idx="1"/>
              </p:nvPr>
            </p:nvSpPr>
            <p:spPr>
              <a:xfrm>
                <a:off x="852054" y="1292153"/>
                <a:ext cx="10515600" cy="4351338"/>
              </a:xfrm>
              <a:blipFill>
                <a:blip r:embed="rId2"/>
                <a:stretch>
                  <a:fillRect l="-1043" t="-2381" r="-58"/>
                </a:stretch>
              </a:blipFill>
            </p:spPr>
            <p:txBody>
              <a:bodyPr/>
              <a:lstStyle/>
              <a:p>
                <a:r>
                  <a:rPr lang="en-US">
                    <a:noFill/>
                  </a:rPr>
                  <a:t> </a:t>
                </a:r>
              </a:p>
            </p:txBody>
          </p:sp>
        </mc:Fallback>
      </mc:AlternateContent>
      <p:pic>
        <p:nvPicPr>
          <p:cNvPr id="26626" name="Picture 2">
            <a:extLst>
              <a:ext uri="{FF2B5EF4-FFF2-40B4-BE49-F238E27FC236}">
                <a16:creationId xmlns:a16="http://schemas.microsoft.com/office/drawing/2014/main" id="{896C1C39-F90C-46E8-A025-AC503C22A73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963"/>
          <a:stretch/>
        </p:blipFill>
        <p:spPr bwMode="auto">
          <a:xfrm>
            <a:off x="3651357" y="3359727"/>
            <a:ext cx="5520351" cy="327424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CE0DAEA-2CA7-4DEE-9D09-1A87025BB598}"/>
              </a:ext>
            </a:extLst>
          </p:cNvPr>
          <p:cNvCxnSpPr/>
          <p:nvPr/>
        </p:nvCxnSpPr>
        <p:spPr>
          <a:xfrm flipH="1" flipV="1">
            <a:off x="3505201" y="3727962"/>
            <a:ext cx="2197314" cy="1"/>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3A58933-1AD3-4527-8198-224D71F98FAE}"/>
              </a:ext>
            </a:extLst>
          </p:cNvPr>
          <p:cNvSpPr txBox="1"/>
          <p:nvPr/>
        </p:nvSpPr>
        <p:spPr>
          <a:xfrm>
            <a:off x="2864904" y="3467822"/>
            <a:ext cx="938170" cy="461665"/>
          </a:xfrm>
          <a:prstGeom prst="rect">
            <a:avLst/>
          </a:prstGeom>
          <a:noFill/>
        </p:spPr>
        <p:txBody>
          <a:bodyPr wrap="square" rtlCol="0">
            <a:spAutoFit/>
          </a:bodyPr>
          <a:lstStyle/>
          <a:p>
            <a:r>
              <a:rPr lang="en-US" sz="2400" dirty="0">
                <a:solidFill>
                  <a:schemeClr val="accent2"/>
                </a:solidFill>
              </a:rPr>
              <a:t>MSY</a:t>
            </a:r>
          </a:p>
        </p:txBody>
      </p:sp>
      <p:sp>
        <p:nvSpPr>
          <p:cNvPr id="5" name="TextBox 4"/>
          <p:cNvSpPr txBox="1"/>
          <p:nvPr/>
        </p:nvSpPr>
        <p:spPr>
          <a:xfrm>
            <a:off x="7578256" y="3573089"/>
            <a:ext cx="4392755" cy="1631216"/>
          </a:xfrm>
          <a:prstGeom prst="rect">
            <a:avLst/>
          </a:prstGeom>
          <a:noFill/>
          <a:ln>
            <a:solidFill>
              <a:schemeClr val="tx2">
                <a:lumMod val="50000"/>
              </a:schemeClr>
            </a:solidFill>
          </a:ln>
        </p:spPr>
        <p:txBody>
          <a:bodyPr wrap="square" rtlCol="0">
            <a:spAutoFit/>
          </a:bodyPr>
          <a:lstStyle/>
          <a:p>
            <a:r>
              <a:rPr lang="en-US" sz="2000" dirty="0" smtClean="0">
                <a:solidFill>
                  <a:schemeClr val="accent1">
                    <a:lumMod val="50000"/>
                  </a:schemeClr>
                </a:solidFill>
              </a:rPr>
              <a:t>Therefore, there is a constant harvest rate </a:t>
            </a:r>
            <a:r>
              <a:rPr lang="en-US" sz="2000" i="1" dirty="0" smtClean="0">
                <a:solidFill>
                  <a:schemeClr val="accent1">
                    <a:lumMod val="50000"/>
                  </a:schemeClr>
                </a:solidFill>
              </a:rPr>
              <a:t>u</a:t>
            </a:r>
            <a:r>
              <a:rPr lang="en-US" sz="2000" dirty="0" smtClean="0">
                <a:solidFill>
                  <a:schemeClr val="accent1">
                    <a:lumMod val="50000"/>
                  </a:schemeClr>
                </a:solidFill>
              </a:rPr>
              <a:t> that maximizes long term yield</a:t>
            </a:r>
          </a:p>
          <a:p>
            <a:endParaRPr lang="en-US" sz="2000" dirty="0">
              <a:solidFill>
                <a:schemeClr val="accent1">
                  <a:lumMod val="50000"/>
                </a:schemeClr>
              </a:solidFill>
            </a:endParaRPr>
          </a:p>
          <a:p>
            <a:r>
              <a:rPr lang="en-US" sz="2000" dirty="0" smtClean="0">
                <a:solidFill>
                  <a:schemeClr val="accent1">
                    <a:lumMod val="50000"/>
                  </a:schemeClr>
                </a:solidFill>
              </a:rPr>
              <a:t>This is </a:t>
            </a:r>
            <a:r>
              <a:rPr lang="en-US" sz="2000" i="1" dirty="0" err="1" smtClean="0">
                <a:solidFill>
                  <a:schemeClr val="accent1">
                    <a:lumMod val="50000"/>
                  </a:schemeClr>
                </a:solidFill>
              </a:rPr>
              <a:t>u</a:t>
            </a:r>
            <a:r>
              <a:rPr lang="en-US" sz="2000" baseline="-25000" dirty="0" err="1" smtClean="0">
                <a:solidFill>
                  <a:schemeClr val="accent1">
                    <a:lumMod val="50000"/>
                  </a:schemeClr>
                </a:solidFill>
              </a:rPr>
              <a:t>MSY</a:t>
            </a:r>
            <a:r>
              <a:rPr lang="en-US" sz="2000" dirty="0" smtClean="0">
                <a:solidFill>
                  <a:schemeClr val="accent1">
                    <a:lumMod val="50000"/>
                  </a:schemeClr>
                </a:solidFill>
              </a:rPr>
              <a:t>, or in instantaneous terms, </a:t>
            </a:r>
            <a:r>
              <a:rPr lang="en-US" sz="2000" i="1" dirty="0" smtClean="0">
                <a:solidFill>
                  <a:schemeClr val="accent1">
                    <a:lumMod val="50000"/>
                  </a:schemeClr>
                </a:solidFill>
              </a:rPr>
              <a:t>F</a:t>
            </a:r>
            <a:r>
              <a:rPr lang="en-US" sz="2000" baseline="-25000" dirty="0" smtClean="0">
                <a:solidFill>
                  <a:schemeClr val="accent1">
                    <a:lumMod val="50000"/>
                  </a:schemeClr>
                </a:solidFill>
              </a:rPr>
              <a:t>MSY</a:t>
            </a:r>
            <a:endParaRPr lang="en-US" sz="2000" baseline="-25000" dirty="0">
              <a:solidFill>
                <a:schemeClr val="accent1">
                  <a:lumMod val="50000"/>
                </a:schemeClr>
              </a:solidFill>
            </a:endParaRPr>
          </a:p>
        </p:txBody>
      </p:sp>
      <p:sp>
        <p:nvSpPr>
          <p:cNvPr id="6" name="TextBox 5"/>
          <p:cNvSpPr txBox="1"/>
          <p:nvPr/>
        </p:nvSpPr>
        <p:spPr>
          <a:xfrm rot="16200000">
            <a:off x="3162983" y="4277645"/>
            <a:ext cx="976747" cy="461665"/>
          </a:xfrm>
          <a:prstGeom prst="rect">
            <a:avLst/>
          </a:prstGeom>
          <a:solidFill>
            <a:schemeClr val="bg1"/>
          </a:solidFill>
        </p:spPr>
        <p:txBody>
          <a:bodyPr wrap="square" rtlCol="0">
            <a:spAutoFit/>
          </a:bodyPr>
          <a:lstStyle/>
          <a:p>
            <a:r>
              <a:rPr lang="en-US" sz="2400" dirty="0" smtClean="0"/>
              <a:t>Yield</a:t>
            </a:r>
            <a:endParaRPr lang="en-US" sz="2400" dirty="0"/>
          </a:p>
        </p:txBody>
      </p:sp>
      <p:sp>
        <p:nvSpPr>
          <p:cNvPr id="11" name="TextBox 10"/>
          <p:cNvSpPr txBox="1"/>
          <p:nvPr/>
        </p:nvSpPr>
        <p:spPr>
          <a:xfrm>
            <a:off x="5585109" y="6396335"/>
            <a:ext cx="2146771" cy="461665"/>
          </a:xfrm>
          <a:prstGeom prst="rect">
            <a:avLst/>
          </a:prstGeom>
          <a:solidFill>
            <a:schemeClr val="bg1"/>
          </a:solidFill>
        </p:spPr>
        <p:txBody>
          <a:bodyPr wrap="square" rtlCol="0">
            <a:spAutoFit/>
          </a:bodyPr>
          <a:lstStyle/>
          <a:p>
            <a:r>
              <a:rPr lang="en-US" sz="2400" dirty="0" smtClean="0"/>
              <a:t>Harvest rate, </a:t>
            </a:r>
            <a:r>
              <a:rPr lang="en-US" sz="2400" i="1" dirty="0" smtClean="0"/>
              <a:t>u</a:t>
            </a:r>
            <a:endParaRPr lang="en-US" sz="2400" i="1" dirty="0"/>
          </a:p>
        </p:txBody>
      </p:sp>
      <p:cxnSp>
        <p:nvCxnSpPr>
          <p:cNvPr id="12" name="Straight Arrow Connector 11"/>
          <p:cNvCxnSpPr/>
          <p:nvPr/>
        </p:nvCxnSpPr>
        <p:spPr>
          <a:xfrm flipH="1">
            <a:off x="5638800" y="4384964"/>
            <a:ext cx="1932709" cy="1863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78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MSY as target/limit</a:t>
            </a:r>
          </a:p>
        </p:txBody>
      </p:sp>
      <p:sp>
        <p:nvSpPr>
          <p:cNvPr id="3" name="Content Placeholder 2"/>
          <p:cNvSpPr>
            <a:spLocks noGrp="1"/>
          </p:cNvSpPr>
          <p:nvPr>
            <p:ph idx="1"/>
          </p:nvPr>
        </p:nvSpPr>
        <p:spPr/>
        <p:txBody>
          <a:bodyPr>
            <a:noAutofit/>
          </a:bodyPr>
          <a:lstStyle/>
          <a:p>
            <a:r>
              <a:rPr lang="en-US" dirty="0"/>
              <a:t>The concept of MSY has been the global standard for sustainable fisheries for decades (Sainsbury 2008; Cadrin 2012) and is included in many international agreements, e.g.,</a:t>
            </a:r>
          </a:p>
          <a:p>
            <a:pPr lvl="1"/>
            <a:r>
              <a:rPr lang="en-US" dirty="0">
                <a:solidFill>
                  <a:schemeClr val="tx2"/>
                </a:solidFill>
              </a:rPr>
              <a:t>Straddling Fish Stocks and Highly Migratory Fish Stocks Agreement (UN 1995) </a:t>
            </a:r>
          </a:p>
          <a:p>
            <a:pPr lvl="1"/>
            <a:r>
              <a:rPr lang="en-US" dirty="0">
                <a:solidFill>
                  <a:schemeClr val="tx2"/>
                </a:solidFill>
              </a:rPr>
              <a:t>European Union Common Fisheries Policy (EU 2013)</a:t>
            </a:r>
            <a:endParaRPr lang="en-US" sz="2800" dirty="0">
              <a:solidFill>
                <a:schemeClr val="tx2"/>
              </a:solidFill>
            </a:endParaRPr>
          </a:p>
          <a:p>
            <a:pPr marL="0" indent="0">
              <a:buNone/>
            </a:pPr>
            <a:r>
              <a:rPr lang="en-US" dirty="0"/>
              <a:t>and national laws, e.g., </a:t>
            </a:r>
          </a:p>
          <a:p>
            <a:pPr lvl="1"/>
            <a:r>
              <a:rPr lang="en-US" dirty="0">
                <a:solidFill>
                  <a:schemeClr val="tx2"/>
                </a:solidFill>
              </a:rPr>
              <a:t>US Magnuson-Stevens Fishery Conservation and Management Act (2007</a:t>
            </a:r>
            <a:r>
              <a:rPr lang="en-US" dirty="0">
                <a:solidFill>
                  <a:schemeClr val="tx2"/>
                </a:solidFill>
              </a:rPr>
              <a:t>)</a:t>
            </a:r>
          </a:p>
          <a:p>
            <a:r>
              <a:rPr lang="en-US" dirty="0" smtClean="0"/>
              <a:t>Role of </a:t>
            </a:r>
            <a:r>
              <a:rPr lang="en-US" i="1" dirty="0" smtClean="0"/>
              <a:t>F</a:t>
            </a:r>
            <a:r>
              <a:rPr lang="en-US" baseline="-25000" dirty="0" smtClean="0"/>
              <a:t>MSY</a:t>
            </a:r>
            <a:r>
              <a:rPr lang="en-US" dirty="0" smtClean="0"/>
              <a:t> has shifted towards being a limit rather than a target (Larkin 1977; Mace 2001; Punt and Smith 2001). See Ex 1 for references.</a:t>
            </a:r>
            <a:endParaRPr lang="en-US" dirty="0"/>
          </a:p>
        </p:txBody>
      </p:sp>
    </p:spTree>
    <p:extLst>
      <p:ext uri="{BB962C8B-B14F-4D97-AF65-F5344CB8AC3E}">
        <p14:creationId xmlns:p14="http://schemas.microsoft.com/office/powerpoint/2010/main" val="16510201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EA85-7E86-48D1-AD60-53EC4CE993F7}"/>
              </a:ext>
            </a:extLst>
          </p:cNvPr>
          <p:cNvSpPr>
            <a:spLocks noGrp="1"/>
          </p:cNvSpPr>
          <p:nvPr>
            <p:ph type="title"/>
          </p:nvPr>
        </p:nvSpPr>
        <p:spPr/>
        <p:txBody>
          <a:bodyPr/>
          <a:lstStyle/>
          <a:p>
            <a:r>
              <a:rPr lang="en-US" dirty="0"/>
              <a:t>MSY in Canadian Policy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0B80C9-E240-46B0-8A05-1FFC3DA02840}"/>
                  </a:ext>
                </a:extLst>
              </p:cNvPr>
              <p:cNvSpPr>
                <a:spLocks noGrp="1"/>
              </p:cNvSpPr>
              <p:nvPr>
                <p:ph idx="1"/>
              </p:nvPr>
            </p:nvSpPr>
            <p:spPr/>
            <p:txBody>
              <a:bodyPr/>
              <a:lstStyle/>
              <a:p>
                <a:r>
                  <a:rPr lang="en-US" dirty="0"/>
                  <a:t>From DFO’s PA Policy (DFO 2009):</a:t>
                </a:r>
              </a:p>
              <a:p>
                <a:pPr lvl="1"/>
                <a:r>
                  <a:rPr lang="en-US" b="0" i="0" dirty="0">
                    <a:solidFill>
                      <a:srgbClr val="333333"/>
                    </a:solidFill>
                    <a:effectLst/>
                    <a:latin typeface="Noto Sans" panose="020B0502040504020204" pitchFamily="34" charset="0"/>
                  </a:rPr>
                  <a:t>“the Removal Reference must be less than or equal to the removal rate associated with maximum sustainable yield” </a:t>
                </a:r>
                <a:r>
                  <a:rPr lang="en-US" dirty="0">
                    <a:solidFill>
                      <a:srgbClr val="333333"/>
                    </a:solidFill>
                    <a:latin typeface="Noto Sans" panose="020B0502040504020204" pitchFamily="34" charset="0"/>
                  </a:rPr>
                  <a:t>i.e., </a:t>
                </a:r>
                <a14:m>
                  <m:oMath xmlns:m="http://schemas.openxmlformats.org/officeDocument/2006/math">
                    <m:r>
                      <a:rPr lang="en-US" i="1" dirty="0" smtClean="0">
                        <a:effectLst/>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effectLst/>
                    <a:ea typeface="Times New Roman" panose="02020603050405020304" pitchFamily="18" charset="0"/>
                    <a:cs typeface="Arial" panose="020B0604020202020204" pitchFamily="34" charset="0"/>
                  </a:rPr>
                  <a:t> is a </a:t>
                </a:r>
                <a:r>
                  <a:rPr lang="en-US" u="sng" dirty="0">
                    <a:effectLst/>
                    <a:ea typeface="Times New Roman" panose="02020603050405020304" pitchFamily="18" charset="0"/>
                    <a:cs typeface="Arial" panose="020B0604020202020204" pitchFamily="34" charset="0"/>
                  </a:rPr>
                  <a:t>limit</a:t>
                </a:r>
                <a:r>
                  <a:rPr lang="en-US" dirty="0">
                    <a:effectLst/>
                    <a:ea typeface="Times New Roman" panose="02020603050405020304" pitchFamily="18" charset="0"/>
                    <a:cs typeface="Arial" panose="020B0604020202020204" pitchFamily="34" charset="0"/>
                  </a:rPr>
                  <a:t> </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the long-term average biomass from fishing at a constant </a:t>
                </a:r>
                <a14:m>
                  <m:oMath xmlns:m="http://schemas.openxmlformats.org/officeDocument/2006/math">
                    <m:r>
                      <a:rPr lang="en-US" i="1" dirty="0">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ea typeface="Times New Roman" panose="02020603050405020304" pitchFamily="18" charset="0"/>
                    <a:cs typeface="Arial" panose="020B0604020202020204" pitchFamily="34" charset="0"/>
                  </a:rPr>
                  <a:t> under equilibrium conditions.</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commonly used as a </a:t>
                </a:r>
                <a:r>
                  <a:rPr lang="en-US" u="sng" dirty="0"/>
                  <a:t>target</a:t>
                </a:r>
                <a:r>
                  <a:rPr lang="en-US" dirty="0"/>
                  <a:t> biomass</a:t>
                </a:r>
              </a:p>
            </p:txBody>
          </p:sp>
        </mc:Choice>
        <mc:Fallback>
          <p:sp>
            <p:nvSpPr>
              <p:cNvPr id="3" name="Content Placeholder 2">
                <a:extLst>
                  <a:ext uri="{FF2B5EF4-FFF2-40B4-BE49-F238E27FC236}">
                    <a16:creationId xmlns:a16="http://schemas.microsoft.com/office/drawing/2014/main" id="{030B80C9-E240-46B0-8A05-1FFC3DA0284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026041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AFE9-C92E-4C0D-AF55-B7CDB4CEE800}"/>
              </a:ext>
            </a:extLst>
          </p:cNvPr>
          <p:cNvSpPr>
            <a:spLocks noGrp="1"/>
          </p:cNvSpPr>
          <p:nvPr>
            <p:ph type="title"/>
          </p:nvPr>
        </p:nvSpPr>
        <p:spPr>
          <a:xfrm>
            <a:off x="865910" y="0"/>
            <a:ext cx="10515600" cy="1325563"/>
          </a:xfrm>
        </p:spPr>
        <p:txBody>
          <a:bodyPr/>
          <a:lstStyle/>
          <a:p>
            <a:r>
              <a:rPr lang="en-US" dirty="0"/>
              <a:t>References</a:t>
            </a:r>
          </a:p>
        </p:txBody>
      </p:sp>
      <p:sp>
        <p:nvSpPr>
          <p:cNvPr id="4" name="TextBox 3">
            <a:extLst>
              <a:ext uri="{FF2B5EF4-FFF2-40B4-BE49-F238E27FC236}">
                <a16:creationId xmlns:a16="http://schemas.microsoft.com/office/drawing/2014/main" id="{FB59732B-FDAB-40AD-9EB2-A8B6F08A0B92}"/>
              </a:ext>
            </a:extLst>
          </p:cNvPr>
          <p:cNvSpPr txBox="1"/>
          <p:nvPr/>
        </p:nvSpPr>
        <p:spPr>
          <a:xfrm>
            <a:off x="364717" y="1131570"/>
            <a:ext cx="11670383" cy="5416868"/>
          </a:xfrm>
          <a:prstGeom prst="rect">
            <a:avLst/>
          </a:prstGeom>
          <a:solidFill>
            <a:schemeClr val="accent1">
              <a:alpha val="25000"/>
            </a:schemeClr>
          </a:solidFill>
          <a:ln>
            <a:solidFill>
              <a:schemeClr val="accent1">
                <a:lumMod val="50000"/>
              </a:schemeClr>
            </a:solidFill>
          </a:ln>
        </p:spPr>
        <p:txBody>
          <a:bodyPr wrap="square" rtlCol="0">
            <a:spAutoFit/>
          </a:bodyPr>
          <a:lstStyle/>
          <a:p>
            <a:pPr marL="269875" indent="-269875">
              <a:spcBef>
                <a:spcPts val="600"/>
              </a:spcBef>
            </a:pPr>
            <a:r>
              <a:rPr lang="en-US" dirty="0">
                <a:solidFill>
                  <a:schemeClr val="tx2"/>
                </a:solidFill>
              </a:rPr>
              <a:t>Caddy, J.F. and Agnew, D.J. 2003. Recovery plans for depleted stocks: an overview of global experience. ICES CM 2003.</a:t>
            </a:r>
          </a:p>
          <a:p>
            <a:pPr marL="269875" indent="-269875">
              <a:spcBef>
                <a:spcPts val="600"/>
              </a:spcBef>
            </a:pPr>
            <a:r>
              <a:rPr lang="en-US" dirty="0">
                <a:solidFill>
                  <a:schemeClr val="tx2"/>
                </a:solidFill>
              </a:rPr>
              <a:t>Cadrin, S.X. 2012. Unintended consequences of MSY proxies for defining overfishing. ICES Evolution of management frameworks to prevent overfishing. ICES CM 2012/L:23. </a:t>
            </a:r>
          </a:p>
          <a:p>
            <a:pPr marL="269875" indent="-269875">
              <a:spcBef>
                <a:spcPts val="600"/>
              </a:spcBef>
            </a:pPr>
            <a:r>
              <a:rPr lang="en-US" dirty="0">
                <a:solidFill>
                  <a:schemeClr val="tx2"/>
                </a:solidFill>
              </a:rPr>
              <a:t>EU (European Union). 2013. </a:t>
            </a:r>
            <a:r>
              <a:rPr lang="en-US" dirty="0">
                <a:solidFill>
                  <a:schemeClr val="tx2"/>
                </a:solidFill>
                <a:hlinkClick r:id="rId2"/>
              </a:rPr>
              <a:t>European Union: Common fisheries policy.</a:t>
            </a:r>
            <a:endParaRPr lang="en-US" dirty="0">
              <a:solidFill>
                <a:schemeClr val="tx2"/>
              </a:solidFill>
            </a:endParaRPr>
          </a:p>
          <a:p>
            <a:pPr marL="269875" indent="-269875">
              <a:spcBef>
                <a:spcPts val="600"/>
              </a:spcBef>
            </a:pPr>
            <a:r>
              <a:rPr lang="en-US" dirty="0">
                <a:solidFill>
                  <a:schemeClr val="tx2"/>
                </a:solidFill>
              </a:rPr>
              <a:t>Larkin, P.A. 1977. An epitaph for the concept of maximum sustained yield. </a:t>
            </a:r>
            <a:r>
              <a:rPr lang="en-US" dirty="0" smtClean="0">
                <a:solidFill>
                  <a:schemeClr val="tx2"/>
                </a:solidFill>
              </a:rPr>
              <a:t>Tran. Am. Fish. Soc. </a:t>
            </a:r>
            <a:r>
              <a:rPr lang="en-US" dirty="0">
                <a:solidFill>
                  <a:schemeClr val="tx2"/>
                </a:solidFill>
              </a:rPr>
              <a:t>106: 1‐11.</a:t>
            </a:r>
          </a:p>
          <a:p>
            <a:pPr marL="269875" indent="-269875">
              <a:spcBef>
                <a:spcPts val="600"/>
              </a:spcBef>
            </a:pPr>
            <a:r>
              <a:rPr lang="en-US" dirty="0">
                <a:solidFill>
                  <a:schemeClr val="tx2"/>
                </a:solidFill>
              </a:rPr>
              <a:t>Mace, P.M. 2001. A new role for MSY in single-species and ecosystem approaches to fisheries stock assessment and management. Fish and Fisheries, 2, 2-32. </a:t>
            </a:r>
          </a:p>
          <a:p>
            <a:pPr marL="269875" indent="-269875">
              <a:spcBef>
                <a:spcPts val="600"/>
              </a:spcBef>
            </a:pPr>
            <a:r>
              <a:rPr lang="en-US" dirty="0">
                <a:solidFill>
                  <a:schemeClr val="tx2"/>
                </a:solidFill>
              </a:rPr>
              <a:t>Mace, P.M. 2004. In </a:t>
            </a:r>
            <a:r>
              <a:rPr lang="en-US" dirty="0" err="1">
                <a:solidFill>
                  <a:schemeClr val="tx2"/>
                </a:solidFill>
              </a:rPr>
              <a:t>defence</a:t>
            </a:r>
            <a:r>
              <a:rPr lang="en-US" dirty="0">
                <a:solidFill>
                  <a:schemeClr val="tx2"/>
                </a:solidFill>
              </a:rPr>
              <a:t> of fisheries scientists, single-species models and other scapegoats: confronting the real problems: Perspectives on eco-system-based approaches to the management of marine resources. Marine Ecology Progress Series 274: 285-291</a:t>
            </a:r>
          </a:p>
          <a:p>
            <a:pPr marL="269875" indent="-269875">
              <a:spcBef>
                <a:spcPts val="600"/>
              </a:spcBef>
            </a:pPr>
            <a:r>
              <a:rPr lang="en-US" dirty="0">
                <a:solidFill>
                  <a:schemeClr val="tx2"/>
                </a:solidFill>
              </a:rPr>
              <a:t>Magnuson-Stevens Fishery Conservation and Management Act. 2007. Management Reauthorization Act of 2006. Public Law 109–479. US Congress, Washington, DC. 91 pp.</a:t>
            </a:r>
          </a:p>
          <a:p>
            <a:pPr marL="269875" indent="-269875">
              <a:spcBef>
                <a:spcPts val="600"/>
              </a:spcBef>
            </a:pPr>
            <a:r>
              <a:rPr lang="en-US" dirty="0">
                <a:solidFill>
                  <a:schemeClr val="tx2"/>
                </a:solidFill>
              </a:rPr>
              <a:t>Sainsbury, K. 2008. Best Practice Reference Points for Australian Fisheries. Australian Fisheries Management Authority Report R2001/0999.</a:t>
            </a:r>
          </a:p>
          <a:p>
            <a:pPr marL="269875" indent="-269875">
              <a:spcBef>
                <a:spcPts val="600"/>
              </a:spcBef>
            </a:pPr>
            <a:r>
              <a:rPr lang="en-US" dirty="0">
                <a:solidFill>
                  <a:schemeClr val="tx2"/>
                </a:solidFill>
              </a:rPr>
              <a:t>UN (United Nations). 1995. Agreement for the implementation of the provisions of the United Nations Convention on the Law of the Sea of 10 December, 1982 relating to the conservation and management of straddling fish stocks and highly migratory fish stocks. UN Rome, Italy.</a:t>
            </a:r>
          </a:p>
        </p:txBody>
      </p:sp>
    </p:spTree>
    <p:extLst>
      <p:ext uri="{BB962C8B-B14F-4D97-AF65-F5344CB8AC3E}">
        <p14:creationId xmlns:p14="http://schemas.microsoft.com/office/powerpoint/2010/main" val="38979037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4. Reference Points in Surplus Production Models</a:t>
            </a:r>
          </a:p>
        </p:txBody>
      </p:sp>
    </p:spTree>
    <p:extLst>
      <p:ext uri="{BB962C8B-B14F-4D97-AF65-F5344CB8AC3E}">
        <p14:creationId xmlns:p14="http://schemas.microsoft.com/office/powerpoint/2010/main" val="12999660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lnSpcReduction="10000"/>
              </a:bodyPr>
              <a:lstStyle/>
              <a:p>
                <a:r>
                  <a:rPr lang="en-US" dirty="0"/>
                  <a:t>Schaefer Model</a:t>
                </a:r>
                <a:r>
                  <a:rPr lang="en-US" baseline="30000" dirty="0"/>
                  <a:t>1</a:t>
                </a:r>
                <a:r>
                  <a:rPr lang="en-US" dirty="0"/>
                  <a:t>: </a:t>
                </a:r>
              </a:p>
              <a:p>
                <a:pPr marL="0" indent="0">
                  <a:buNone/>
                </a:pP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en-US" sz="2400" dirty="0">
                  <a:effectLst/>
                  <a:ea typeface="Cambria Math" panose="02040503050406030204" pitchFamily="18" charset="0"/>
                  <a:cs typeface="Cambria Math" panose="02040503050406030204" pitchFamily="18" charset="0"/>
                </a:endParaRPr>
              </a:p>
              <a:p>
                <a:pPr marL="0" indent="0">
                  <a:buNone/>
                </a:pPr>
                <a:r>
                  <a:rPr lang="en-US" sz="2400" dirty="0">
                    <a:effectLst/>
                    <a:ea typeface="Cambria Math" panose="02040503050406030204" pitchFamily="18" charset="0"/>
                    <a:cs typeface="Cambria Math" panose="02040503050406030204" pitchFamily="18" charset="0"/>
                  </a:rPr>
                  <a:t>The model has two estimated parameters:</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3159"/>
                </a:stretch>
              </a:blipFill>
            </p:spPr>
            <p:txBody>
              <a:bodyPr/>
              <a:lstStyle/>
              <a:p>
                <a:r>
                  <a:rPr lang="en-US">
                    <a:noFill/>
                  </a:rPr>
                  <a:t> </a:t>
                </a:r>
              </a:p>
            </p:txBody>
          </p:sp>
        </mc:Fallback>
      </mc:AlternateContent>
      <p:sp>
        <p:nvSpPr>
          <p:cNvPr id="18" name="Left Brace 17">
            <a:extLst>
              <a:ext uri="{FF2B5EF4-FFF2-40B4-BE49-F238E27FC236}">
                <a16:creationId xmlns:a16="http://schemas.microsoft.com/office/drawing/2014/main" id="{5965A79F-A7C1-4AB2-8A08-3FF50A82BF93}"/>
              </a:ext>
            </a:extLst>
          </p:cNvPr>
          <p:cNvSpPr/>
          <p:nvPr/>
        </p:nvSpPr>
        <p:spPr>
          <a:xfrm rot="5400000">
            <a:off x="6414430" y="900557"/>
            <a:ext cx="411060" cy="2659310"/>
          </a:xfrm>
          <a:prstGeom prst="leftBrace">
            <a:avLst>
              <a:gd name="adj1" fmla="val 42858"/>
              <a:gd name="adj2" fmla="val 497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E5584BF-F86D-4116-8640-62D64836A7CE}"/>
                  </a:ext>
                </a:extLst>
              </p:cNvPr>
              <p:cNvSpPr txBox="1"/>
              <p:nvPr/>
            </p:nvSpPr>
            <p:spPr>
              <a:xfrm>
                <a:off x="6095999" y="1439907"/>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p>
            </p:txBody>
          </p:sp>
        </mc:Choice>
        <mc:Fallback xmlns="">
          <p:sp>
            <p:nvSpPr>
              <p:cNvPr id="19" name="TextBox 18">
                <a:extLst>
                  <a:ext uri="{FF2B5EF4-FFF2-40B4-BE49-F238E27FC236}">
                    <a16:creationId xmlns:a16="http://schemas.microsoft.com/office/drawing/2014/main" id="{9E5584BF-F86D-4116-8640-62D64836A7CE}"/>
                  </a:ext>
                </a:extLst>
              </p:cNvPr>
              <p:cNvSpPr txBox="1">
                <a:spLocks noRot="1" noChangeAspect="1" noMove="1" noResize="1" noEditPoints="1" noAdjustHandles="1" noChangeArrowheads="1" noChangeShapeType="1" noTextEdit="1"/>
              </p:cNvSpPr>
              <p:nvPr/>
            </p:nvSpPr>
            <p:spPr>
              <a:xfrm>
                <a:off x="6095999" y="1439907"/>
                <a:ext cx="1199627"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301783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endParaRPr lang="en-US" baseline="30000" dirty="0"/>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a:bodyPr>
              <a:lstStyle/>
              <a:p>
                <a:r>
                  <a:rPr lang="en-US" dirty="0"/>
                  <a:t>Our reference point calculations depend on the model parameters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r>
                      <a:rPr lang="en-US" sz="2800"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t>and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dirty="0"/>
              </a:p>
              <a:p>
                <a:r>
                  <a:rPr lang="en-US" dirty="0"/>
                  <a:t>We can derive formulas for:</a:t>
                </a:r>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 harvest rate at </a:t>
                </a:r>
                <a14:m>
                  <m:oMath xmlns:m="http://schemas.openxmlformats.org/officeDocument/2006/math">
                    <m:r>
                      <m:rPr>
                        <m:sty m:val="p"/>
                      </m:rPr>
                      <a:rPr lang="en-US"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endParaRPr lang="en-US" dirty="0"/>
              </a:p>
              <a:p>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a:stretch>
              </a:blipFill>
            </p:spPr>
            <p:txBody>
              <a:bodyPr/>
              <a:lstStyle/>
              <a:p>
                <a:r>
                  <a:rPr lang="en-US">
                    <a:noFill/>
                  </a:rPr>
                  <a:t> </a:t>
                </a:r>
              </a:p>
            </p:txBody>
          </p:sp>
        </mc:Fallback>
      </mc:AlternateContent>
    </p:spTree>
    <p:extLst>
      <p:ext uri="{BB962C8B-B14F-4D97-AF65-F5344CB8AC3E}">
        <p14:creationId xmlns:p14="http://schemas.microsoft.com/office/powerpoint/2010/main" val="29157237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b="1" dirty="0"/>
                  <a:t>What stock biomass maximizes production?</a:t>
                </a:r>
                <a:endParaRPr lang="en-US" sz="3600" b="1" dirty="0"/>
              </a:p>
              <a:p>
                <a:pPr marL="0" indent="0">
                  <a:buNone/>
                </a:pPr>
                <a:endParaRPr lang="en-US" i="1" dirty="0">
                  <a:latin typeface="Cambria Math" panose="02040503050406030204" pitchFamily="18" charset="0"/>
                </a:endParaRPr>
              </a:p>
              <a:p>
                <a:pPr marL="0" indent="0">
                  <a:buNone/>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𝑆𝑃</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num>
                      <m:den>
                        <m:r>
                          <a:rPr lang="en-US" i="1">
                            <a:latin typeface="Cambria Math" panose="02040503050406030204" pitchFamily="18" charset="0"/>
                          </a:rPr>
                          <m:t>𝑑</m:t>
                        </m:r>
                        <m:d>
                          <m:dPr>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den>
                    </m:f>
                    <m:r>
                      <a:rPr lang="en-US" b="0" i="1" smtClean="0">
                        <a:latin typeface="Cambria Math" panose="02040503050406030204" pitchFamily="18" charset="0"/>
                      </a:rPr>
                      <m:t> = </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2</m:t>
                            </m:r>
                            <m:r>
                              <a:rPr lang="en-US"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=0</m:t>
                    </m:r>
                  </m:oMath>
                </a14:m>
                <a:r>
                  <a:rPr lang="en-US" dirty="0"/>
                  <a:t> </a:t>
                </a:r>
              </a:p>
              <a:p>
                <a:pPr marL="0" indent="0">
                  <a:buNone/>
                </a:pP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2</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r>
                <a:r>
                  <a:rPr lang="en-US" dirty="0">
                    <a:solidFill>
                      <a:srgbClr val="7030A0"/>
                    </a:solidFill>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t>	</a:t>
                </a:r>
              </a:p>
              <a:p>
                <a:pPr marL="0" indent="0">
                  <a:buNone/>
                </a:pPr>
                <a:r>
                  <a:rPr lang="en-US" dirty="0"/>
                  <a:t>	</a:t>
                </a: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r>
                      <a:rPr lang="en-US" i="1">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r>
                  <a:rPr lang="en-US" dirty="0"/>
                  <a:t>        (</a:t>
                </a:r>
                <a14:m>
                  <m:oMath xmlns:m="http://schemas.openxmlformats.org/officeDocument/2006/math">
                    <m:sSub>
                      <m:sSubPr>
                        <m:ctrlPr>
                          <a:rPr lang="en-US" b="1" i="1">
                            <a:latin typeface="Cambria Math" panose="02040503050406030204" pitchFamily="18" charset="0"/>
                            <a:ea typeface="Cambria Math" panose="02040503050406030204" pitchFamily="18" charset="0"/>
                            <a:cs typeface="Cambria Math" panose="02040503050406030204" pitchFamily="18" charset="0"/>
                          </a:rPr>
                        </m:ctrlPr>
                      </m:sSubPr>
                      <m:e>
                        <m:r>
                          <a:rPr lang="en-US" b="1" i="1">
                            <a:latin typeface="Cambria Math" panose="02040503050406030204" pitchFamily="18" charset="0"/>
                            <a:ea typeface="Cambria Math" panose="02040503050406030204" pitchFamily="18" charset="0"/>
                            <a:cs typeface="Cambria Math" panose="02040503050406030204" pitchFamily="18" charset="0"/>
                          </a:rPr>
                          <m:t>𝑩</m:t>
                        </m:r>
                      </m:e>
                      <m:sub>
                        <m:r>
                          <a:rPr lang="en-US" b="1">
                            <a:latin typeface="Cambria Math" panose="02040503050406030204" pitchFamily="18" charset="0"/>
                            <a:ea typeface="Cambria Math" panose="02040503050406030204" pitchFamily="18" charset="0"/>
                            <a:cs typeface="Cambria Math" panose="02040503050406030204" pitchFamily="18" charset="0"/>
                          </a:rPr>
                          <m:t>𝐌𝐒𝐘</m:t>
                        </m:r>
                      </m:sub>
                    </m:sSub>
                  </m:oMath>
                </a14:m>
                <a:r>
                  <a:rPr lang="en-US" dirty="0"/>
                  <a:t>)</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CE18CCF-127D-4C9F-8C1F-C5C060177A26}"/>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DCE18CCF-127D-4C9F-8C1F-C5C060177A26}"/>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542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t>What is the maximum</a:t>
                </a:r>
                <a:r>
                  <a:rPr lang="en-US" sz="3600" b="1" dirty="0">
                    <a:ea typeface="Cambria Math" panose="02040503050406030204" pitchFamily="18" charset="0"/>
                    <a:cs typeface="Cambria Math" panose="02040503050406030204" pitchFamily="18" charset="0"/>
                  </a:rPr>
                  <a:t> </a:t>
                </a:r>
                <a14:m>
                  <m:oMath xmlns:m="http://schemas.openxmlformats.org/officeDocument/2006/math">
                    <m:sSub>
                      <m:sSubPr>
                        <m:ctrlPr>
                          <a:rPr lang="en-US" sz="3600" b="1"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cs typeface="Cambria Math" panose="02040503050406030204" pitchFamily="18" charset="0"/>
                          </a:rPr>
                          <m:t>𝑺𝑷</m:t>
                        </m:r>
                      </m:e>
                      <m:sub>
                        <m:r>
                          <a:rPr lang="en-US" sz="3600" b="1" i="1">
                            <a:latin typeface="Cambria Math" panose="02040503050406030204" pitchFamily="18" charset="0"/>
                            <a:ea typeface="Cambria Math" panose="02040503050406030204" pitchFamily="18" charset="0"/>
                            <a:cs typeface="Cambria Math" panose="02040503050406030204" pitchFamily="18" charset="0"/>
                          </a:rPr>
                          <m:t>𝒕</m:t>
                        </m:r>
                      </m:sub>
                    </m:sSub>
                  </m:oMath>
                </a14:m>
                <a:r>
                  <a:rPr lang="en-US" sz="3600" b="1" dirty="0"/>
                  <a:t>?</a:t>
                </a:r>
                <a:r>
                  <a:rPr lang="en-US" sz="3600" dirty="0"/>
                  <a:t> </a:t>
                </a:r>
                <a:endParaRPr lang="en-US" i="1" dirty="0">
                  <a:latin typeface="Cambria Math" panose="02040503050406030204" pitchFamily="18" charset="0"/>
                </a:endParaRPr>
              </a:p>
              <a:p>
                <a:pPr marL="0" indent="0">
                  <a:buNone/>
                </a:pPr>
                <a:r>
                  <a:rPr lang="en-US" dirty="0"/>
                  <a:t>Evaluate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t>
                </a:r>
                <a14:m>
                  <m:oMath xmlns:m="http://schemas.openxmlformats.org/officeDocument/2006/math">
                    <m:sSub>
                      <m:sSubPr>
                        <m:ctrlPr>
                          <a:rPr lang="en-US" sz="4000"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a:t>
                </a:r>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a:p>
                <a:pPr marL="0" indent="0">
                  <a:buNone/>
                </a:pPr>
                <a14:m>
                  <m:oMath xmlns:m="http://schemas.openxmlformats.org/officeDocument/2006/math">
                    <m:sSub>
                      <m:sSub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d>
                      <m:d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28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fPr>
                          <m:num>
                            <m:r>
                              <a:rPr lang="en-US" b="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/2</m:t>
                            </m:r>
                          </m:num>
                          <m:den>
                            <m:r>
                              <a:rPr lang="en-US" sz="28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dirty="0">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m:rPr>
                        <m:sty m:val="p"/>
                      </m:rP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MSY</m:t>
                    </m:r>
                  </m:oMath>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l="-1104" r="-116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5185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a:t>
            </a:r>
          </a:p>
        </p:txBody>
      </p:sp>
      <p:sp>
        <p:nvSpPr>
          <p:cNvPr id="3" name="Content Placeholder 2"/>
          <p:cNvSpPr>
            <a:spLocks noGrp="1"/>
          </p:cNvSpPr>
          <p:nvPr>
            <p:ph idx="1"/>
          </p:nvPr>
        </p:nvSpPr>
        <p:spPr>
          <a:xfrm>
            <a:off x="838200" y="1825625"/>
            <a:ext cx="10875188" cy="4351338"/>
          </a:xfrm>
        </p:spPr>
        <p:txBody>
          <a:bodyPr>
            <a:normAutofit/>
          </a:bodyPr>
          <a:lstStyle/>
          <a:p>
            <a:r>
              <a:rPr lang="en-US" dirty="0"/>
              <a:t>Five exercises are provided with the source code written in </a:t>
            </a:r>
            <a:r>
              <a:rPr lang="en-US" dirty="0" err="1"/>
              <a:t>Rmarkdown</a:t>
            </a:r>
            <a:r>
              <a:rPr lang="en-US" dirty="0"/>
              <a:t>. </a:t>
            </a:r>
          </a:p>
          <a:p>
            <a:r>
              <a:rPr lang="en-US" dirty="0"/>
              <a:t>The exercises can be downloaded from </a:t>
            </a:r>
            <a:r>
              <a:rPr lang="en-US" dirty="0" err="1"/>
              <a:t>github</a:t>
            </a:r>
            <a:r>
              <a:rPr lang="en-US" dirty="0"/>
              <a:t>:</a:t>
            </a:r>
          </a:p>
          <a:p>
            <a:pPr lvl="1"/>
            <a:r>
              <a:rPr lang="en-US" dirty="0">
                <a:hlinkClick r:id="rId2"/>
              </a:rPr>
              <a:t>https://github.com/TESA-workshops/LRP</a:t>
            </a:r>
            <a:endParaRPr lang="en-US" dirty="0"/>
          </a:p>
          <a:p>
            <a:pPr lvl="1"/>
            <a:r>
              <a:rPr lang="en-US" dirty="0"/>
              <a:t>Or </a:t>
            </a:r>
            <a:r>
              <a:rPr lang="en-US" dirty="0" smtClean="0"/>
              <a:t>shared as </a:t>
            </a:r>
            <a:r>
              <a:rPr lang="en-US" dirty="0"/>
              <a:t>a zip file</a:t>
            </a:r>
          </a:p>
          <a:p>
            <a:r>
              <a:rPr lang="en-US" dirty="0"/>
              <a:t>We will </a:t>
            </a:r>
            <a:r>
              <a:rPr lang="en-US" dirty="0" smtClean="0"/>
              <a:t>provide </a:t>
            </a:r>
            <a:r>
              <a:rPr lang="en-US" dirty="0"/>
              <a:t>a demonstration and some guidance on using </a:t>
            </a:r>
            <a:r>
              <a:rPr lang="en-US" dirty="0" err="1"/>
              <a:t>Rmarkdown</a:t>
            </a:r>
            <a:r>
              <a:rPr lang="en-US" dirty="0"/>
              <a:t> during this session</a:t>
            </a:r>
          </a:p>
          <a:p>
            <a:r>
              <a:rPr lang="en-US" dirty="0"/>
              <a:t>We will complete some of the exercises as a group and the remaining exercises can be completed on your own before the second session (Nov 22)</a:t>
            </a:r>
          </a:p>
          <a:p>
            <a:endParaRPr lang="en-US" dirty="0"/>
          </a:p>
        </p:txBody>
      </p:sp>
    </p:spTree>
    <p:extLst>
      <p:ext uri="{BB962C8B-B14F-4D97-AF65-F5344CB8AC3E}">
        <p14:creationId xmlns:p14="http://schemas.microsoft.com/office/powerpoint/2010/main" val="2549531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ea typeface="Cambria Math" panose="02040503050406030204" pitchFamily="18" charset="0"/>
                    <a:cs typeface="Cambria Math" panose="02040503050406030204" pitchFamily="18" charset="0"/>
                  </a:rPr>
                  <a:t>What is the harvest rate at MSY?</a:t>
                </a:r>
                <a:r>
                  <a:rPr lang="en-US" sz="3600" dirty="0"/>
                  <a:t> </a:t>
                </a:r>
                <a:endParaRPr lang="en-US" i="1" dirty="0">
                  <a:latin typeface="Cambria Math" panose="02040503050406030204" pitchFamily="18" charset="0"/>
                </a:endParaRPr>
              </a:p>
              <a:p>
                <a:pPr marL="0" indent="0">
                  <a:buNone/>
                </a:pPr>
                <a:endParaRPr lang="en-US" i="1" dirty="0">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f>
                      <m:fPr>
                        <m:ctrlPr>
                          <a:rPr lang="en-US"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𝑀𝑆𝑌</m:t>
                        </m:r>
                      </m:num>
                      <m:den>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𝑀𝑆𝑌</m:t>
                            </m:r>
                          </m:sub>
                        </m:sSub>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num>
                      <m:den>
                        <m:r>
                          <a:rPr lang="en-US"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cs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r="-71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012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982663" y="1364295"/>
                <a:ext cx="10515600" cy="3792263"/>
              </a:xfrm>
            </p:spPr>
            <p:txBody>
              <a:bodyPr>
                <a:normAutofit/>
              </a:bodyPr>
              <a:lstStyle/>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i="1">
                            <a:latin typeface="Cambria Math" panose="02040503050406030204" pitchFamily="18" charset="0"/>
                            <a:ea typeface="Cambria Math" panose="02040503050406030204" pitchFamily="18" charset="0"/>
                            <a:cs typeface="Cambria Math" panose="02040503050406030204" pitchFamily="18" charset="0"/>
                          </a:rPr>
                          <m:t>𝐵</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3600"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sz="3600" dirty="0"/>
              </a:p>
              <a:p>
                <a:pPr marL="0" indent="0">
                  <a:spcBef>
                    <a:spcPts val="1200"/>
                  </a:spcBef>
                  <a:spcAft>
                    <a:spcPts val="1200"/>
                  </a:spcAft>
                  <a:buNone/>
                </a:pPr>
                <a:r>
                  <a:rPr lang="en-US" sz="3600" dirty="0">
                    <a:latin typeface="Cambria Math" panose="02040503050406030204" pitchFamily="18" charset="0"/>
                    <a:ea typeface="Cambria Math" panose="02040503050406030204" pitchFamily="18" charset="0"/>
                  </a:rPr>
                  <a:t>MSY</a:t>
                </a:r>
                <a:r>
                  <a:rPr lang="en-US" sz="3600" dirty="0">
                    <a:ea typeface="Cambria Math" panose="02040503050406030204" pitchFamily="18" charset="0"/>
                    <a:cs typeface="Cambria Math" panose="02040503050406030204" pitchFamily="18" charset="0"/>
                  </a:rPr>
                  <a:t> </a:t>
                </a:r>
                <a14:m>
                  <m:oMath xmlns:m="http://schemas.openxmlformats.org/officeDocument/2006/math">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sz="36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oMath>
                </a14:m>
                <a:endParaRPr lang="en-US" sz="3600" dirty="0"/>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cs typeface="Cambria Math" panose="02040503050406030204" pitchFamily="18" charset="0"/>
                          </a:rPr>
                          <m:t>𝑈</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982663" y="1364295"/>
                <a:ext cx="10515600" cy="3792263"/>
              </a:xfrm>
              <a:blipFill>
                <a:blip r:embed="rId2"/>
                <a:stretch>
                  <a:fillRect l="-1739"/>
                </a:stretch>
              </a:blipFill>
            </p:spPr>
            <p:txBody>
              <a:bodyPr/>
              <a:lstStyle/>
              <a:p>
                <a:r>
                  <a:rPr lang="en-US">
                    <a:noFill/>
                  </a:rPr>
                  <a:t> </a:t>
                </a:r>
              </a:p>
            </p:txBody>
          </p:sp>
        </mc:Fallback>
      </mc:AlternateContent>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p:sp>
        <p:nvSpPr>
          <p:cNvPr id="6" name="TextBox 5"/>
          <p:cNvSpPr txBox="1"/>
          <p:nvPr/>
        </p:nvSpPr>
        <p:spPr>
          <a:xfrm>
            <a:off x="591647" y="4760322"/>
            <a:ext cx="5551317" cy="1200329"/>
          </a:xfrm>
          <a:prstGeom prst="rect">
            <a:avLst/>
          </a:prstGeom>
          <a:noFill/>
        </p:spPr>
        <p:txBody>
          <a:bodyPr wrap="square" rtlCol="0">
            <a:spAutoFit/>
          </a:bodyPr>
          <a:lstStyle/>
          <a:p>
            <a:r>
              <a:rPr lang="en-US" sz="2400" i="1" dirty="0"/>
              <a:t>For three-parameter models with non-symmetrical yield curves (e.g., Fox, Pella-Tomlinson), see 1. </a:t>
            </a:r>
          </a:p>
        </p:txBody>
      </p:sp>
      <p:pic>
        <p:nvPicPr>
          <p:cNvPr id="11" name="Picture 10">
            <a:extLst>
              <a:ext uri="{FF2B5EF4-FFF2-40B4-BE49-F238E27FC236}">
                <a16:creationId xmlns:a16="http://schemas.microsoft.com/office/drawing/2014/main" id="{B09261FE-8E84-4D4D-9048-F4D28899FCF7}"/>
              </a:ext>
            </a:extLst>
          </p:cNvPr>
          <p:cNvPicPr>
            <a:picLocks noChangeAspect="1"/>
          </p:cNvPicPr>
          <p:nvPr/>
        </p:nvPicPr>
        <p:blipFill>
          <a:blip r:embed="rId3"/>
          <a:stretch>
            <a:fillRect/>
          </a:stretch>
        </p:blipFill>
        <p:spPr>
          <a:xfrm>
            <a:off x="6642408" y="1512123"/>
            <a:ext cx="5288783" cy="4550580"/>
          </a:xfrm>
          <a:prstGeom prst="rect">
            <a:avLst/>
          </a:prstGeom>
        </p:spPr>
      </p:pic>
      <p:cxnSp>
        <p:nvCxnSpPr>
          <p:cNvPr id="15" name="Straight Connector 14">
            <a:extLst>
              <a:ext uri="{FF2B5EF4-FFF2-40B4-BE49-F238E27FC236}">
                <a16:creationId xmlns:a16="http://schemas.microsoft.com/office/drawing/2014/main" id="{633502C1-3EB4-4439-AB64-2A52F522D934}"/>
              </a:ext>
            </a:extLst>
          </p:cNvPr>
          <p:cNvCxnSpPr>
            <a:cxnSpLocks/>
          </p:cNvCxnSpPr>
          <p:nvPr/>
        </p:nvCxnSpPr>
        <p:spPr>
          <a:xfrm>
            <a:off x="9632577" y="1746936"/>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068A6F-AC0F-47D7-B671-33069470AC13}"/>
                  </a:ext>
                </a:extLst>
              </p:cNvPr>
              <p:cNvSpPr txBox="1"/>
              <p:nvPr/>
            </p:nvSpPr>
            <p:spPr>
              <a:xfrm>
                <a:off x="8702380" y="4633338"/>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76068A6F-AC0F-47D7-B671-33069470AC13}"/>
                  </a:ext>
                </a:extLst>
              </p:cNvPr>
              <p:cNvSpPr txBox="1">
                <a:spLocks noRot="1" noChangeAspect="1" noMove="1" noResize="1" noEditPoints="1" noAdjustHandles="1" noChangeArrowheads="1" noChangeShapeType="1" noTextEdit="1"/>
              </p:cNvSpPr>
              <p:nvPr/>
            </p:nvSpPr>
            <p:spPr>
              <a:xfrm>
                <a:off x="8702380" y="4633338"/>
                <a:ext cx="2245743" cy="523220"/>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18B9B8AD-198A-4D6C-B7D1-F6DCD18D4D36}"/>
              </a:ext>
            </a:extLst>
          </p:cNvPr>
          <p:cNvCxnSpPr>
            <a:cxnSpLocks/>
          </p:cNvCxnSpPr>
          <p:nvPr/>
        </p:nvCxnSpPr>
        <p:spPr>
          <a:xfrm flipH="1">
            <a:off x="7627147" y="1738450"/>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F6F106-678C-4DE6-9B67-FDDB9EB7AC81}"/>
                  </a:ext>
                </a:extLst>
              </p:cNvPr>
              <p:cNvSpPr txBox="1"/>
              <p:nvPr/>
            </p:nvSpPr>
            <p:spPr>
              <a:xfrm>
                <a:off x="5643520" y="1396006"/>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20" name="TextBox 19">
                <a:extLst>
                  <a:ext uri="{FF2B5EF4-FFF2-40B4-BE49-F238E27FC236}">
                    <a16:creationId xmlns:a16="http://schemas.microsoft.com/office/drawing/2014/main" id="{98F6F106-678C-4DE6-9B67-FDDB9EB7AC81}"/>
                  </a:ext>
                </a:extLst>
              </p:cNvPr>
              <p:cNvSpPr txBox="1">
                <a:spLocks noRot="1" noChangeAspect="1" noMove="1" noResize="1" noEditPoints="1" noAdjustHandles="1" noChangeArrowheads="1" noChangeShapeType="1" noTextEdit="1"/>
              </p:cNvSpPr>
              <p:nvPr/>
            </p:nvSpPr>
            <p:spPr>
              <a:xfrm>
                <a:off x="5643520" y="1396006"/>
                <a:ext cx="1842043" cy="70185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343010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F9E7A-4D68-4842-8FE8-881ECF4CCF33}"/>
              </a:ext>
            </a:extLst>
          </p:cNvPr>
          <p:cNvSpPr>
            <a:spLocks noGrp="1"/>
          </p:cNvSpPr>
          <p:nvPr>
            <p:ph type="title"/>
          </p:nvPr>
        </p:nvSpPr>
        <p:spPr/>
        <p:txBody>
          <a:bodyPr/>
          <a:lstStyle/>
          <a:p>
            <a:r>
              <a:rPr lang="en-US" dirty="0"/>
              <a:t>Exercise 1</a:t>
            </a:r>
          </a:p>
        </p:txBody>
      </p:sp>
      <p:sp>
        <p:nvSpPr>
          <p:cNvPr id="3" name="Content Placeholder 2">
            <a:extLst>
              <a:ext uri="{FF2B5EF4-FFF2-40B4-BE49-F238E27FC236}">
                <a16:creationId xmlns:a16="http://schemas.microsoft.com/office/drawing/2014/main" id="{13CE60F7-4403-4236-8C3C-D5C7E06DD941}"/>
              </a:ext>
            </a:extLst>
          </p:cNvPr>
          <p:cNvSpPr>
            <a:spLocks noGrp="1"/>
          </p:cNvSpPr>
          <p:nvPr>
            <p:ph idx="1"/>
          </p:nvPr>
        </p:nvSpPr>
        <p:spPr/>
        <p:txBody>
          <a:bodyPr/>
          <a:lstStyle/>
          <a:p>
            <a:r>
              <a:rPr lang="en-US" dirty="0"/>
              <a:t>Let’s fit a SP model and calculate reference points in R</a:t>
            </a:r>
          </a:p>
        </p:txBody>
      </p:sp>
    </p:spTree>
    <p:extLst>
      <p:ext uri="{BB962C8B-B14F-4D97-AF65-F5344CB8AC3E}">
        <p14:creationId xmlns:p14="http://schemas.microsoft.com/office/powerpoint/2010/main" val="15938515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5. Recruitment Productivity</a:t>
            </a:r>
          </a:p>
        </p:txBody>
      </p:sp>
    </p:spTree>
    <p:extLst>
      <p:ext uri="{BB962C8B-B14F-4D97-AF65-F5344CB8AC3E}">
        <p14:creationId xmlns:p14="http://schemas.microsoft.com/office/powerpoint/2010/main" val="1053189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Surplus Production </a:t>
            </a:r>
            <a:r>
              <a:rPr lang="en-US" dirty="0" smtClean="0"/>
              <a:t>Models – </a:t>
            </a:r>
            <a:r>
              <a:rPr lang="en-US" dirty="0" smtClean="0">
                <a:solidFill>
                  <a:srgbClr val="FF0000"/>
                </a:solidFill>
              </a:rPr>
              <a:t>MOVED THIS SLIDE UP</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Criticisms of surplus production models:</a:t>
                </a:r>
              </a:p>
              <a:p>
                <a:pPr lvl="1"/>
                <a:r>
                  <a:rPr lang="en-US" dirty="0"/>
                  <a:t>They possible problem that they do not account for reductions in the rate of recruitment at low biomass (Froese et al. 2017) </a:t>
                </a:r>
              </a:p>
              <a:p>
                <a:pPr lvl="1"/>
                <a:r>
                  <a:rPr lang="en-US" dirty="0"/>
                  <a:t>They assume that the rate of change of biomass over time increases as biomass approaches zero (</a:t>
                </a:r>
                <a:r>
                  <a:rPr lang="en-US" dirty="0" err="1"/>
                  <a:t>Schnute</a:t>
                </a:r>
                <a:r>
                  <a:rPr lang="en-US" dirty="0"/>
                  <a:t> and Richards 2002)</a:t>
                </a:r>
              </a:p>
              <a:p>
                <a:pPr lvl="1"/>
                <a:endParaRPr lang="en-US" dirty="0"/>
              </a:p>
              <a:p>
                <a:pPr lvl="1"/>
                <a:endParaRPr lang="en-US" dirty="0"/>
              </a:p>
              <a:p>
                <a:pPr lvl="1"/>
                <a:r>
                  <a:rPr lang="en-US" dirty="0"/>
                  <a:t>They collapse all productivity parameters (growth, </a:t>
                </a:r>
                <a14:m>
                  <m:oMath xmlns:m="http://schemas.openxmlformats.org/officeDocument/2006/math">
                    <m:r>
                      <a:rPr lang="en-US" i="1" dirty="0" smtClean="0">
                        <a:latin typeface="Cambria Math" panose="02040503050406030204" pitchFamily="18" charset="0"/>
                      </a:rPr>
                      <m:t>𝑀</m:t>
                    </m:r>
                  </m:oMath>
                </a14:m>
                <a:r>
                  <a:rPr lang="en-US" dirty="0"/>
                  <a:t>, maturity, recruitment) into a single parameter </a:t>
                </a:r>
                <a14:m>
                  <m:oMath xmlns:m="http://schemas.openxmlformats.org/officeDocument/2006/math">
                    <m:r>
                      <a:rPr lang="en-US" i="1" dirty="0" smtClean="0">
                        <a:solidFill>
                          <a:srgbClr val="7030A0"/>
                        </a:solidFill>
                        <a:latin typeface="Cambria Math" panose="02040503050406030204" pitchFamily="18" charset="0"/>
                      </a:rPr>
                      <m:t>𝑟</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470099B-7696-4417-9337-0FC7DEB5354C}"/>
              </a:ext>
            </a:extLst>
          </p:cNvPr>
          <p:cNvSpPr txBox="1"/>
          <p:nvPr/>
        </p:nvSpPr>
        <p:spPr>
          <a:xfrm>
            <a:off x="3558792" y="3903714"/>
            <a:ext cx="4776820" cy="369332"/>
          </a:xfrm>
          <a:prstGeom prst="rect">
            <a:avLst/>
          </a:prstGeom>
          <a:solidFill>
            <a:schemeClr val="bg1">
              <a:alpha val="90000"/>
            </a:schemeClr>
          </a:solidFill>
        </p:spPr>
        <p:txBody>
          <a:bodyPr wrap="none" rtlCol="0">
            <a:spAutoFit/>
          </a:bodyPr>
          <a:lstStyle/>
          <a:p>
            <a:r>
              <a:rPr lang="en-US" dirty="0">
                <a:solidFill>
                  <a:srgbClr val="0070C0"/>
                </a:solidFill>
              </a:rPr>
              <a:t>Addressed using a stock-recruitment relationship</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AEA1098-6B7D-426F-B978-E191B651CA4E}"/>
                  </a:ext>
                </a:extLst>
              </p:cNvPr>
              <p:cNvSpPr txBox="1"/>
              <p:nvPr/>
            </p:nvSpPr>
            <p:spPr>
              <a:xfrm>
                <a:off x="3198764" y="5530632"/>
                <a:ext cx="5794471" cy="646331"/>
              </a:xfrm>
              <a:prstGeom prst="rect">
                <a:avLst/>
              </a:prstGeom>
              <a:solidFill>
                <a:schemeClr val="bg1">
                  <a:alpha val="90000"/>
                </a:schemeClr>
              </a:solidFill>
            </p:spPr>
            <p:txBody>
              <a:bodyPr wrap="none" rtlCol="0">
                <a:spAutoFit/>
              </a:bodyPr>
              <a:lstStyle/>
              <a:p>
                <a:pPr algn="ctr"/>
                <a:r>
                  <a:rPr lang="en-US" dirty="0">
                    <a:solidFill>
                      <a:srgbClr val="0070C0"/>
                    </a:solidFill>
                  </a:rPr>
                  <a:t>Addressed using an age-structured model that accounts for:</a:t>
                </a:r>
              </a:p>
              <a:p>
                <a:pPr algn="ctr"/>
                <a:r>
                  <a:rPr lang="en-US" dirty="0">
                    <a:solidFill>
                      <a:srgbClr val="0070C0"/>
                    </a:solidFill>
                  </a:rPr>
                  <a:t>weight-at-age, </a:t>
                </a:r>
                <a14:m>
                  <m:oMath xmlns:m="http://schemas.openxmlformats.org/officeDocument/2006/math">
                    <m:r>
                      <a:rPr lang="en-US" i="1" dirty="0" smtClean="0">
                        <a:solidFill>
                          <a:srgbClr val="0070C0"/>
                        </a:solidFill>
                        <a:latin typeface="Cambria Math" panose="02040503050406030204" pitchFamily="18" charset="0"/>
                      </a:rPr>
                      <m:t>𝑀</m:t>
                    </m:r>
                  </m:oMath>
                </a14:m>
                <a:r>
                  <a:rPr lang="en-US" dirty="0">
                    <a:solidFill>
                      <a:srgbClr val="0070C0"/>
                    </a:solidFill>
                  </a:rPr>
                  <a:t>-at-age, maturity-at-age, recruitment</a:t>
                </a:r>
              </a:p>
            </p:txBody>
          </p:sp>
        </mc:Choice>
        <mc:Fallback xmlns="">
          <p:sp>
            <p:nvSpPr>
              <p:cNvPr id="5" name="TextBox 4">
                <a:extLst>
                  <a:ext uri="{FF2B5EF4-FFF2-40B4-BE49-F238E27FC236}">
                    <a16:creationId xmlns:a16="http://schemas.microsoft.com/office/drawing/2014/main" id="{7AEA1098-6B7D-426F-B978-E191B651CA4E}"/>
                  </a:ext>
                </a:extLst>
              </p:cNvPr>
              <p:cNvSpPr txBox="1">
                <a:spLocks noRot="1" noChangeAspect="1" noMove="1" noResize="1" noEditPoints="1" noAdjustHandles="1" noChangeArrowheads="1" noChangeShapeType="1" noTextEdit="1"/>
              </p:cNvSpPr>
              <p:nvPr/>
            </p:nvSpPr>
            <p:spPr>
              <a:xfrm>
                <a:off x="3198764" y="5530632"/>
                <a:ext cx="5794471" cy="646331"/>
              </a:xfrm>
              <a:prstGeom prst="rect">
                <a:avLst/>
              </a:prstGeom>
              <a:blipFill>
                <a:blip r:embed="rId3"/>
                <a:stretch>
                  <a:fillRect l="-526" t="-4717" r="-421" b="-14151"/>
                </a:stretch>
              </a:blipFill>
            </p:spPr>
            <p:txBody>
              <a:bodyPr/>
              <a:lstStyle/>
              <a:p>
                <a:r>
                  <a:rPr lang="en-US">
                    <a:noFill/>
                  </a:rPr>
                  <a:t> </a:t>
                </a:r>
              </a:p>
            </p:txBody>
          </p:sp>
        </mc:Fallback>
      </mc:AlternateContent>
    </p:spTree>
    <p:extLst>
      <p:ext uri="{BB962C8B-B14F-4D97-AF65-F5344CB8AC3E}">
        <p14:creationId xmlns:p14="http://schemas.microsoft.com/office/powerpoint/2010/main" val="30731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555" y="962774"/>
            <a:ext cx="6399509" cy="3355382"/>
          </a:xfrm>
        </p:spPr>
        <p:txBody>
          <a:bodyPr>
            <a:noAutofit/>
          </a:bodyPr>
          <a:lstStyle/>
          <a:p>
            <a:r>
              <a:rPr lang="en-US" sz="3600" dirty="0"/>
              <a:t>The productivity of a fish stock is the key determinant of how hard it can be fished sustainably</a:t>
            </a:r>
          </a:p>
          <a:p>
            <a:endParaRPr lang="en-US" sz="3600" dirty="0"/>
          </a:p>
          <a:p>
            <a:r>
              <a:rPr lang="en-US" sz="3600" b="1" dirty="0"/>
              <a:t>Therefore productivity is the key determinant of reference points</a:t>
            </a:r>
          </a:p>
        </p:txBody>
      </p:sp>
      <p:pic>
        <p:nvPicPr>
          <p:cNvPr id="4" name="Picture 3"/>
          <p:cNvPicPr>
            <a:picLocks noChangeAspect="1"/>
          </p:cNvPicPr>
          <p:nvPr/>
        </p:nvPicPr>
        <p:blipFill>
          <a:blip r:embed="rId2"/>
          <a:stretch>
            <a:fillRect/>
          </a:stretch>
        </p:blipFill>
        <p:spPr>
          <a:xfrm>
            <a:off x="6528062" y="720322"/>
            <a:ext cx="5474682" cy="4663844"/>
          </a:xfrm>
          <a:prstGeom prst="rect">
            <a:avLst/>
          </a:prstGeom>
        </p:spPr>
      </p:pic>
      <p:sp>
        <p:nvSpPr>
          <p:cNvPr id="2" name="TextBox 1">
            <a:extLst>
              <a:ext uri="{FF2B5EF4-FFF2-40B4-BE49-F238E27FC236}">
                <a16:creationId xmlns:a16="http://schemas.microsoft.com/office/drawing/2014/main" id="{23F84238-0E7B-490A-8ACB-93A0AB411A0E}"/>
              </a:ext>
            </a:extLst>
          </p:cNvPr>
          <p:cNvSpPr txBox="1"/>
          <p:nvPr/>
        </p:nvSpPr>
        <p:spPr>
          <a:xfrm>
            <a:off x="8833324" y="5268163"/>
            <a:ext cx="864158" cy="369332"/>
          </a:xfrm>
          <a:prstGeom prst="rect">
            <a:avLst/>
          </a:prstGeom>
          <a:noFill/>
        </p:spPr>
        <p:txBody>
          <a:bodyPr wrap="square" rtlCol="0">
            <a:spAutoFit/>
          </a:bodyPr>
          <a:lstStyle/>
          <a:p>
            <a:pPr algn="ctr"/>
            <a:r>
              <a:rPr lang="en-US" i="1" dirty="0">
                <a:solidFill>
                  <a:schemeClr val="tx2"/>
                </a:solidFill>
              </a:rPr>
              <a:t>F</a:t>
            </a:r>
          </a:p>
        </p:txBody>
      </p:sp>
      <p:sp>
        <p:nvSpPr>
          <p:cNvPr id="5" name="TextBox 4">
            <a:extLst>
              <a:ext uri="{FF2B5EF4-FFF2-40B4-BE49-F238E27FC236}">
                <a16:creationId xmlns:a16="http://schemas.microsoft.com/office/drawing/2014/main" id="{8FAAE844-3198-4000-9644-FCBA81A766DA}"/>
              </a:ext>
            </a:extLst>
          </p:cNvPr>
          <p:cNvSpPr txBox="1"/>
          <p:nvPr/>
        </p:nvSpPr>
        <p:spPr>
          <a:xfrm rot="16200000">
            <a:off x="5911317" y="2822579"/>
            <a:ext cx="864158" cy="369332"/>
          </a:xfrm>
          <a:prstGeom prst="rect">
            <a:avLst/>
          </a:prstGeom>
          <a:noFill/>
        </p:spPr>
        <p:txBody>
          <a:bodyPr wrap="square" rtlCol="0">
            <a:spAutoFit/>
          </a:bodyPr>
          <a:lstStyle/>
          <a:p>
            <a:pPr algn="ctr"/>
            <a:r>
              <a:rPr lang="en-US" dirty="0">
                <a:solidFill>
                  <a:schemeClr val="tx2"/>
                </a:solidFill>
              </a:rPr>
              <a:t>Yield</a:t>
            </a:r>
          </a:p>
        </p:txBody>
      </p:sp>
    </p:spTree>
    <p:extLst>
      <p:ext uri="{BB962C8B-B14F-4D97-AF65-F5344CB8AC3E}">
        <p14:creationId xmlns:p14="http://schemas.microsoft.com/office/powerpoint/2010/main" val="6391769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In surplus production models the productivity is captured in a composite parameter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800" dirty="0">
                    <a:solidFill>
                      <a:srgbClr val="7030A0"/>
                    </a:solidFill>
                    <a:cs typeface="Times New Roman" panose="02020603050405020304" pitchFamily="18" charset="0"/>
                  </a:rPr>
                  <a:t> = intrinsic rate of population growth)</a:t>
                </a:r>
              </a:p>
              <a:p>
                <a:r>
                  <a:rPr lang="en-US" dirty="0"/>
                  <a:t>Age-structured models represent different components of productivity separately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9867402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3" name="Rectangle 2"/>
              <p:cNvSpPr>
                <a:spLocks noGrp="1" noChangeArrowheads="1"/>
              </p:cNvSpPr>
              <p:nvPr>
                <p:ph type="body" idx="1"/>
              </p:nvPr>
            </p:nvSpPr>
            <p:spPr>
              <a:xfrm>
                <a:off x="779768" y="1967746"/>
                <a:ext cx="9142412" cy="2969401"/>
              </a:xfrm>
            </p:spPr>
            <p:txBody>
              <a:bodyPr>
                <a:normAutofit/>
              </a:bodyPr>
              <a:lstStyle/>
              <a:p>
                <a:pPr marL="715963" indent="-450850"/>
                <a:r>
                  <a:rPr lang="en-US" altLang="en-US" sz="3600" dirty="0"/>
                  <a:t>Growth of individuals</a:t>
                </a:r>
              </a:p>
              <a:p>
                <a:pPr marL="715963" indent="-450850"/>
                <a:r>
                  <a:rPr lang="en-US" altLang="en-US" sz="3600" dirty="0"/>
                  <a:t>Natural mortality rate (</a:t>
                </a:r>
                <a14:m>
                  <m:oMath xmlns:m="http://schemas.openxmlformats.org/officeDocument/2006/math">
                    <m:r>
                      <a:rPr lang="en-US" altLang="en-US" sz="3600" i="1" dirty="0" smtClean="0">
                        <a:latin typeface="Cambria Math" panose="02040503050406030204" pitchFamily="18" charset="0"/>
                      </a:rPr>
                      <m:t>𝑀</m:t>
                    </m:r>
                  </m:oMath>
                </a14:m>
                <a:r>
                  <a:rPr lang="en-US" altLang="en-US" sz="3600" dirty="0"/>
                  <a:t>)</a:t>
                </a:r>
              </a:p>
              <a:p>
                <a:pPr marL="715963" indent="-450850"/>
                <a:r>
                  <a:rPr lang="en-US" altLang="en-US" sz="3600" dirty="0"/>
                  <a:t>Recruitment (</a:t>
                </a:r>
                <a:r>
                  <a:rPr lang="en-US" altLang="en-US" sz="3600" u="sng" dirty="0"/>
                  <a:t>survival</a:t>
                </a:r>
                <a:r>
                  <a:rPr lang="en-US" altLang="en-US" sz="3600" dirty="0"/>
                  <a:t> of juveniles)</a:t>
                </a:r>
              </a:p>
            </p:txBody>
          </p:sp>
        </mc:Choice>
        <mc:Fallback xmlns="">
          <p:sp>
            <p:nvSpPr>
              <p:cNvPr id="25603" name="Rectangle 2"/>
              <p:cNvSpPr>
                <a:spLocks noGrp="1" noRot="1" noChangeAspect="1" noMove="1" noResize="1" noEditPoints="1" noAdjustHandles="1" noChangeArrowheads="1" noChangeShapeType="1" noTextEdit="1"/>
              </p:cNvSpPr>
              <p:nvPr>
                <p:ph type="body" idx="1"/>
              </p:nvPr>
            </p:nvSpPr>
            <p:spPr>
              <a:xfrm>
                <a:off x="779768" y="1967746"/>
                <a:ext cx="9142412" cy="2969401"/>
              </a:xfrm>
              <a:blipFill>
                <a:blip r:embed="rId3"/>
                <a:stretch>
                  <a:fillRect t="-5133"/>
                </a:stretch>
              </a:blipFill>
            </p:spPr>
            <p:txBody>
              <a:bodyPr/>
              <a:lstStyle/>
              <a:p>
                <a:r>
                  <a:rPr lang="en-US">
                    <a:noFill/>
                  </a:rPr>
                  <a:t> </a:t>
                </a:r>
              </a:p>
            </p:txBody>
          </p:sp>
        </mc:Fallback>
      </mc:AlternateContent>
      <p:pic>
        <p:nvPicPr>
          <p:cNvPr id="25604" name="Picture 3" descr="giant-trevally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3220" y="4803950"/>
            <a:ext cx="2369901" cy="11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4"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3163" y="52653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4886" y="5930326"/>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6"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7836" y="5624746"/>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Picture 9"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6620" y="56389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1" name="Picture 10"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29480" y="5337558"/>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2" name="Picture 11"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1795" y="562474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3"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9249" y="586908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4"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992" y="5088855"/>
            <a:ext cx="1278527" cy="497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819" y="5787576"/>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1440571" y="5777937"/>
            <a:ext cx="985607" cy="568833"/>
            <a:chOff x="1315892" y="5809742"/>
            <a:chExt cx="985607" cy="568833"/>
          </a:xfrm>
        </p:grpSpPr>
        <p:pic>
          <p:nvPicPr>
            <p:cNvPr id="2560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619" name="Picture 18"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4024" y="5384170"/>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0" name="Rectangle 19"/>
          <p:cNvSpPr>
            <a:spLocks noGrp="1" noChangeArrowheads="1"/>
          </p:cNvSpPr>
          <p:nvPr>
            <p:ph type="title"/>
          </p:nvPr>
        </p:nvSpPr>
        <p:spPr/>
        <p:txBody>
          <a:bodyPr/>
          <a:lstStyle/>
          <a:p>
            <a:pPr eaLnBrk="1" hangingPunct="1"/>
            <a:r>
              <a:rPr lang="en-AU" altLang="en-US" dirty="0"/>
              <a:t>Productivity is a composite function of:</a:t>
            </a:r>
            <a:endParaRPr lang="en-US" altLang="en-US" dirty="0"/>
          </a:p>
        </p:txBody>
      </p:sp>
      <p:grpSp>
        <p:nvGrpSpPr>
          <p:cNvPr id="22" name="Group 21"/>
          <p:cNvGrpSpPr/>
          <p:nvPr/>
        </p:nvGrpSpPr>
        <p:grpSpPr>
          <a:xfrm>
            <a:off x="2227608" y="5899643"/>
            <a:ext cx="985607" cy="568833"/>
            <a:chOff x="1315892" y="5809742"/>
            <a:chExt cx="985607" cy="568833"/>
          </a:xfrm>
        </p:grpSpPr>
        <p:pic>
          <p:nvPicPr>
            <p:cNvPr id="2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2390719" y="5348016"/>
            <a:ext cx="985607" cy="568833"/>
            <a:chOff x="1315892" y="5809742"/>
            <a:chExt cx="985607" cy="568833"/>
          </a:xfrm>
        </p:grpSpPr>
        <p:pic>
          <p:nvPicPr>
            <p:cNvPr id="2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p:cNvGrpSpPr/>
          <p:nvPr/>
        </p:nvGrpSpPr>
        <p:grpSpPr>
          <a:xfrm>
            <a:off x="1529873" y="5189022"/>
            <a:ext cx="985607" cy="568833"/>
            <a:chOff x="1315892" y="5809742"/>
            <a:chExt cx="985607" cy="568833"/>
          </a:xfrm>
        </p:grpSpPr>
        <p:pic>
          <p:nvPicPr>
            <p:cNvPr id="35"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 name="Group 39"/>
          <p:cNvGrpSpPr/>
          <p:nvPr/>
        </p:nvGrpSpPr>
        <p:grpSpPr>
          <a:xfrm>
            <a:off x="625107" y="5540880"/>
            <a:ext cx="985607" cy="568833"/>
            <a:chOff x="1315892" y="5809742"/>
            <a:chExt cx="985607" cy="568833"/>
          </a:xfrm>
        </p:grpSpPr>
        <p:pic>
          <p:nvPicPr>
            <p:cNvPr id="41"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 name="Group 45"/>
          <p:cNvGrpSpPr/>
          <p:nvPr/>
        </p:nvGrpSpPr>
        <p:grpSpPr>
          <a:xfrm>
            <a:off x="790159" y="4905918"/>
            <a:ext cx="985607" cy="568833"/>
            <a:chOff x="1315892" y="5809742"/>
            <a:chExt cx="985607" cy="568833"/>
          </a:xfrm>
        </p:grpSpPr>
        <p:pic>
          <p:nvPicPr>
            <p:cNvPr id="47"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 name="Group 51"/>
          <p:cNvGrpSpPr/>
          <p:nvPr/>
        </p:nvGrpSpPr>
        <p:grpSpPr>
          <a:xfrm>
            <a:off x="27907" y="6075315"/>
            <a:ext cx="985607" cy="568833"/>
            <a:chOff x="1315892" y="5809742"/>
            <a:chExt cx="985607" cy="568833"/>
          </a:xfrm>
        </p:grpSpPr>
        <p:pic>
          <p:nvPicPr>
            <p:cNvPr id="5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48211" y="5328977"/>
            <a:ext cx="985607" cy="568833"/>
            <a:chOff x="1315892" y="5809742"/>
            <a:chExt cx="985607" cy="568833"/>
          </a:xfrm>
        </p:grpSpPr>
        <p:pic>
          <p:nvPicPr>
            <p:cNvPr id="5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4"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2249" y="5869085"/>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0441" y="5258851"/>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1419" y="6059119"/>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5067" y="5600673"/>
            <a:ext cx="986921" cy="38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1835" y="5578945"/>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1457" y="5050220"/>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93818" y="621393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 name="Group 70"/>
          <p:cNvGrpSpPr/>
          <p:nvPr/>
        </p:nvGrpSpPr>
        <p:grpSpPr>
          <a:xfrm>
            <a:off x="2547013" y="4784565"/>
            <a:ext cx="985607" cy="568833"/>
            <a:chOff x="1315892" y="5809742"/>
            <a:chExt cx="985607" cy="568833"/>
          </a:xfrm>
        </p:grpSpPr>
        <p:pic>
          <p:nvPicPr>
            <p:cNvPr id="72"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7" name="Group 76"/>
          <p:cNvGrpSpPr/>
          <p:nvPr/>
        </p:nvGrpSpPr>
        <p:grpSpPr>
          <a:xfrm>
            <a:off x="1702207" y="4600617"/>
            <a:ext cx="985607" cy="568833"/>
            <a:chOff x="1315892" y="5809742"/>
            <a:chExt cx="985607" cy="568833"/>
          </a:xfrm>
        </p:grpSpPr>
        <p:pic>
          <p:nvPicPr>
            <p:cNvPr id="7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3" name="Group 82"/>
          <p:cNvGrpSpPr/>
          <p:nvPr/>
        </p:nvGrpSpPr>
        <p:grpSpPr>
          <a:xfrm>
            <a:off x="760243" y="6189090"/>
            <a:ext cx="985607" cy="568833"/>
            <a:chOff x="1315892" y="5809742"/>
            <a:chExt cx="985607" cy="568833"/>
          </a:xfrm>
        </p:grpSpPr>
        <p:pic>
          <p:nvPicPr>
            <p:cNvPr id="84"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0"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98794" y="665714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32792" y="647309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04491" y="669284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98293" y="6539915"/>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67708" y="644867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7828" y="6197039"/>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51969" y="6319490"/>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2087" y="5150647"/>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2689" y="6106354"/>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8184997"/>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body" idx="1"/>
          </p:nvPr>
        </p:nvSpPr>
        <p:spPr>
          <a:xfrm>
            <a:off x="350110" y="2151358"/>
            <a:ext cx="11320113" cy="1196276"/>
          </a:xfrm>
        </p:spPr>
        <p:txBody>
          <a:bodyPr>
            <a:noAutofit/>
          </a:bodyPr>
          <a:lstStyle/>
          <a:p>
            <a:pPr marL="0" indent="0">
              <a:lnSpc>
                <a:spcPct val="100000"/>
              </a:lnSpc>
              <a:spcAft>
                <a:spcPts val="1200"/>
              </a:spcAft>
              <a:buNone/>
            </a:pPr>
            <a:r>
              <a:rPr lang="en-CA" altLang="en-US" dirty="0"/>
              <a:t>In many animal populations, the </a:t>
            </a:r>
            <a:r>
              <a:rPr lang="en-CA" altLang="en-US" u="sng" dirty="0"/>
              <a:t>juvenile survival rate</a:t>
            </a:r>
            <a:r>
              <a:rPr lang="en-CA" altLang="en-US" dirty="0"/>
              <a:t> improves as population size is reduced. This can be due to:</a:t>
            </a:r>
          </a:p>
          <a:p>
            <a:pPr marL="534988" indent="-263525">
              <a:lnSpc>
                <a:spcPct val="100000"/>
              </a:lnSpc>
              <a:spcAft>
                <a:spcPts val="1200"/>
              </a:spcAft>
            </a:pPr>
            <a:r>
              <a:rPr lang="en-CA" altLang="en-US" dirty="0"/>
              <a:t>Reduced competition for resources in smaller populations;</a:t>
            </a:r>
          </a:p>
          <a:p>
            <a:pPr marL="534988" indent="-263525">
              <a:lnSpc>
                <a:spcPct val="100000"/>
              </a:lnSpc>
              <a:spcAft>
                <a:spcPts val="1200"/>
              </a:spcAft>
            </a:pPr>
            <a:r>
              <a:rPr lang="en-CA" altLang="en-US" dirty="0"/>
              <a:t>Territorial behaviour at larger population sizes;</a:t>
            </a:r>
          </a:p>
          <a:p>
            <a:pPr marL="534988" indent="-263525">
              <a:lnSpc>
                <a:spcPct val="100000"/>
              </a:lnSpc>
              <a:spcAft>
                <a:spcPts val="1200"/>
              </a:spcAft>
            </a:pPr>
            <a:r>
              <a:rPr lang="en-CA" altLang="en-US" dirty="0"/>
              <a:t>Reduced predation risk (foraging arena theory).</a:t>
            </a:r>
          </a:p>
        </p:txBody>
      </p:sp>
      <p:sp>
        <p:nvSpPr>
          <p:cNvPr id="27654" name="Rectangle 5"/>
          <p:cNvSpPr>
            <a:spLocks noGrp="1" noChangeArrowheads="1"/>
          </p:cNvSpPr>
          <p:nvPr>
            <p:ph type="title"/>
          </p:nvPr>
        </p:nvSpPr>
        <p:spPr>
          <a:xfrm>
            <a:off x="838200" y="309561"/>
            <a:ext cx="10515600" cy="1325563"/>
          </a:xfrm>
        </p:spPr>
        <p:txBody>
          <a:bodyPr>
            <a:normAutofit/>
          </a:bodyPr>
          <a:lstStyle/>
          <a:p>
            <a:pPr eaLnBrk="1" hangingPunct="1"/>
            <a:r>
              <a:rPr lang="en-US" altLang="en-US" dirty="0"/>
              <a:t>Density dependence in juvenile survival (recruitment compensation)</a:t>
            </a:r>
          </a:p>
        </p:txBody>
      </p:sp>
    </p:spTree>
    <p:extLst>
      <p:ext uri="{BB962C8B-B14F-4D97-AF65-F5344CB8AC3E}">
        <p14:creationId xmlns:p14="http://schemas.microsoft.com/office/powerpoint/2010/main" val="926612659"/>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1"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031" t="8476" r="11829" b="10341"/>
          <a:stretch/>
        </p:blipFill>
        <p:spPr bwMode="auto">
          <a:xfrm>
            <a:off x="7411163" y="1522278"/>
            <a:ext cx="4780837" cy="2524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699" name="Rectangle 2"/>
          <p:cNvSpPr>
            <a:spLocks noGrp="1" noChangeArrowheads="1"/>
          </p:cNvSpPr>
          <p:nvPr>
            <p:ph type="title"/>
          </p:nvPr>
        </p:nvSpPr>
        <p:spPr>
          <a:xfrm>
            <a:off x="311259" y="41604"/>
            <a:ext cx="10515600" cy="1325563"/>
          </a:xfrm>
        </p:spPr>
        <p:txBody>
          <a:bodyPr>
            <a:normAutofit/>
          </a:bodyPr>
          <a:lstStyle/>
          <a:p>
            <a:pPr eaLnBrk="1" hangingPunct="1"/>
            <a:r>
              <a:rPr lang="en-US" altLang="en-US" dirty="0"/>
              <a:t>Density dependence in juvenile survival</a:t>
            </a:r>
          </a:p>
        </p:txBody>
      </p:sp>
      <p:sp>
        <p:nvSpPr>
          <p:cNvPr id="29700" name="Rectangle 3"/>
          <p:cNvSpPr>
            <a:spLocks noGrp="1" noChangeArrowheads="1"/>
          </p:cNvSpPr>
          <p:nvPr>
            <p:ph type="body" idx="1"/>
          </p:nvPr>
        </p:nvSpPr>
        <p:spPr>
          <a:xfrm>
            <a:off x="442913" y="1761357"/>
            <a:ext cx="10568848" cy="1857375"/>
          </a:xfrm>
        </p:spPr>
        <p:txBody>
          <a:bodyPr>
            <a:noAutofit/>
          </a:bodyPr>
          <a:lstStyle/>
          <a:p>
            <a:pPr eaLnBrk="1" hangingPunct="1">
              <a:buFontTx/>
              <a:buNone/>
            </a:pPr>
            <a:r>
              <a:rPr lang="en-US" altLang="en-US" b="1" dirty="0"/>
              <a:t>Foraging arena theory</a:t>
            </a:r>
          </a:p>
          <a:p>
            <a:pPr eaLnBrk="1" hangingPunct="1"/>
            <a:r>
              <a:rPr lang="en-US" altLang="en-US" dirty="0"/>
              <a:t>As density increases, fewer safe refuges</a:t>
            </a:r>
          </a:p>
          <a:p>
            <a:pPr eaLnBrk="1" hangingPunct="1"/>
            <a:r>
              <a:rPr lang="en-US" altLang="en-US" dirty="0"/>
              <a:t>More individuals must feed in unsafe areas</a:t>
            </a:r>
          </a:p>
          <a:p>
            <a:pPr eaLnBrk="1" hangingPunct="1"/>
            <a:r>
              <a:rPr lang="en-US" altLang="en-US" dirty="0"/>
              <a:t>As density increases, rate of juvenile survival decreases</a:t>
            </a:r>
          </a:p>
          <a:p>
            <a:pPr eaLnBrk="1" hangingPunct="1"/>
            <a:r>
              <a:rPr lang="en-US" altLang="en-US" dirty="0"/>
              <a:t>Number of survivors similar across wide range of stock sizes </a:t>
            </a:r>
          </a:p>
        </p:txBody>
      </p:sp>
      <p:sp>
        <p:nvSpPr>
          <p:cNvPr id="29702" name="Rectangle 5"/>
          <p:cNvSpPr>
            <a:spLocks noChangeArrowheads="1"/>
          </p:cNvSpPr>
          <p:nvPr/>
        </p:nvSpPr>
        <p:spPr bwMode="auto">
          <a:xfrm>
            <a:off x="9723719" y="4046396"/>
            <a:ext cx="25760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30000"/>
              </a:spcBef>
            </a:pPr>
            <a:r>
              <a:rPr lang="en-CA" altLang="en-US" b="1" i="1" dirty="0">
                <a:solidFill>
                  <a:schemeClr val="tx2"/>
                </a:solidFill>
                <a:latin typeface="+mj-lt"/>
              </a:rPr>
              <a:t>Source:</a:t>
            </a:r>
            <a:r>
              <a:rPr lang="en-CA" altLang="en-US" b="1" dirty="0">
                <a:solidFill>
                  <a:schemeClr val="tx2"/>
                </a:solidFill>
                <a:latin typeface="+mj-lt"/>
              </a:rPr>
              <a:t> Walters and </a:t>
            </a:r>
            <a:r>
              <a:rPr lang="en-CA" altLang="en-US" b="1" dirty="0" err="1">
                <a:solidFill>
                  <a:schemeClr val="tx2"/>
                </a:solidFill>
                <a:latin typeface="+mj-lt"/>
              </a:rPr>
              <a:t>Juanes</a:t>
            </a:r>
            <a:r>
              <a:rPr lang="en-CA" altLang="en-US" b="1" dirty="0">
                <a:solidFill>
                  <a:schemeClr val="tx2"/>
                </a:solidFill>
                <a:latin typeface="+mj-lt"/>
              </a:rPr>
              <a:t> 1993</a:t>
            </a:r>
            <a:endParaRPr lang="en-AU" altLang="en-US" b="1" dirty="0">
              <a:solidFill>
                <a:schemeClr val="tx2"/>
              </a:solidFill>
              <a:latin typeface="+mj-lt"/>
            </a:endParaRPr>
          </a:p>
        </p:txBody>
      </p:sp>
      <p:sp>
        <p:nvSpPr>
          <p:cNvPr id="7" name="Rectangle 3"/>
          <p:cNvSpPr>
            <a:spLocks noChangeArrowheads="1"/>
          </p:cNvSpPr>
          <p:nvPr/>
        </p:nvSpPr>
        <p:spPr bwMode="auto">
          <a:xfrm>
            <a:off x="102083" y="5405746"/>
            <a:ext cx="11754173" cy="1354217"/>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US" altLang="en-US" sz="1600" dirty="0">
                <a:solidFill>
                  <a:schemeClr val="tx2"/>
                </a:solidFill>
              </a:rPr>
              <a:t>Walters, C.J. and </a:t>
            </a:r>
            <a:r>
              <a:rPr lang="en-US" altLang="en-US" sz="1600" dirty="0" err="1">
                <a:solidFill>
                  <a:schemeClr val="tx2"/>
                </a:solidFill>
              </a:rPr>
              <a:t>Juanes</a:t>
            </a:r>
            <a:r>
              <a:rPr lang="en-US" altLang="en-US" sz="1600" dirty="0">
                <a:solidFill>
                  <a:schemeClr val="tx2"/>
                </a:solidFill>
              </a:rPr>
              <a:t>, F. 1993. Recruitment limitation as a consequence of natural selection for use of restricted feeding habitats and predation risk taking by juvenile fishes. Can. J. Fish. </a:t>
            </a:r>
            <a:r>
              <a:rPr lang="en-US" altLang="en-US" sz="1600" dirty="0" err="1">
                <a:solidFill>
                  <a:schemeClr val="tx2"/>
                </a:solidFill>
              </a:rPr>
              <a:t>Aquat</a:t>
            </a:r>
            <a:r>
              <a:rPr lang="en-US" altLang="en-US" sz="1600" dirty="0">
                <a:solidFill>
                  <a:schemeClr val="tx2"/>
                </a:solidFill>
              </a:rPr>
              <a:t>. Sci. 50(10): 2058-2070.</a:t>
            </a:r>
          </a:p>
          <a:p>
            <a:pPr marL="534988" indent="-534988"/>
            <a:r>
              <a:rPr lang="en-US" altLang="en-US" sz="1600" dirty="0">
                <a:solidFill>
                  <a:schemeClr val="tx2"/>
                </a:solidFill>
              </a:rPr>
              <a:t>Walters, C.J. and </a:t>
            </a:r>
            <a:r>
              <a:rPr lang="en-US" altLang="en-US" sz="1600" dirty="0" err="1">
                <a:solidFill>
                  <a:schemeClr val="tx2"/>
                </a:solidFill>
              </a:rPr>
              <a:t>Korman</a:t>
            </a:r>
            <a:r>
              <a:rPr lang="en-US" altLang="en-US" sz="1600" dirty="0">
                <a:solidFill>
                  <a:schemeClr val="tx2"/>
                </a:solidFill>
              </a:rPr>
              <a:t>, J. 1999. Linking recruitment to trophic factors: revisiting the </a:t>
            </a:r>
            <a:r>
              <a:rPr lang="en-US" altLang="en-US" sz="1600" dirty="0" err="1">
                <a:solidFill>
                  <a:schemeClr val="tx2"/>
                </a:solidFill>
              </a:rPr>
              <a:t>Beverton</a:t>
            </a:r>
            <a:r>
              <a:rPr lang="en-US" altLang="en-US" sz="1600" dirty="0">
                <a:solidFill>
                  <a:schemeClr val="tx2"/>
                </a:solidFill>
              </a:rPr>
              <a:t>−Holt recruitment model from a life history and multispecies perspective. Rev. Fish. Biol. Fish. 9, 187–202.</a:t>
            </a:r>
          </a:p>
          <a:p>
            <a:pPr marL="534988" indent="-534988"/>
            <a:r>
              <a:rPr lang="en-AU" altLang="en-US" sz="1600" dirty="0">
                <a:solidFill>
                  <a:schemeClr val="tx2"/>
                </a:solidFill>
              </a:rPr>
              <a:t>Walters, C.J. and Martell, S.J.D. 2004. Fisheries Ecology and Management. Princeton University Press, Princeton, 399 pp.</a:t>
            </a:r>
          </a:p>
        </p:txBody>
      </p:sp>
    </p:spTree>
    <p:extLst>
      <p:ext uri="{BB962C8B-B14F-4D97-AF65-F5344CB8AC3E}">
        <p14:creationId xmlns:p14="http://schemas.microsoft.com/office/powerpoint/2010/main" val="13138840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Outline </a:t>
            </a:r>
            <a:r>
              <a:rPr lang="en-US" dirty="0">
                <a:solidFill>
                  <a:srgbClr val="FF0000"/>
                </a:solidFill>
              </a:rPr>
              <a:t>– Day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35591"/>
                <a:ext cx="10515600" cy="4351338"/>
              </a:xfrm>
            </p:spPr>
            <p:txBody>
              <a:bodyPr>
                <a:normAutofit fontScale="92500" lnSpcReduction="20000"/>
              </a:bodyPr>
              <a:lstStyle/>
              <a:p>
                <a:pPr marL="514350" indent="-514350">
                  <a:buFont typeface="+mj-lt"/>
                  <a:buAutoNum type="arabicPeriod"/>
                </a:pPr>
                <a:r>
                  <a:rPr lang="en-US" dirty="0"/>
                  <a:t>What are Reference Points?</a:t>
                </a:r>
              </a:p>
              <a:p>
                <a:pPr marL="514350" indent="-514350">
                  <a:buFont typeface="+mj-lt"/>
                  <a:buAutoNum type="arabicPeriod"/>
                </a:pPr>
                <a:r>
                  <a:rPr lang="en-US" dirty="0"/>
                  <a:t>Equilibrium Assumptions</a:t>
                </a:r>
              </a:p>
              <a:p>
                <a:pPr marL="514350" indent="-514350">
                  <a:buFont typeface="+mj-lt"/>
                  <a:buAutoNum type="arabicPeriod"/>
                </a:pPr>
                <a:r>
                  <a:rPr lang="en-US" dirty="0"/>
                  <a:t>What is MSY?</a:t>
                </a:r>
              </a:p>
              <a:p>
                <a:pPr marL="514350" indent="-514350">
                  <a:buFont typeface="+mj-lt"/>
                  <a:buAutoNum type="arabicPeriod"/>
                </a:pPr>
                <a:r>
                  <a:rPr lang="en-US" dirty="0"/>
                  <a:t>Reference Points in Surplus Production Models </a:t>
                </a:r>
                <a:r>
                  <a:rPr lang="en-US" dirty="0">
                    <a:solidFill>
                      <a:srgbClr val="7030A0"/>
                    </a:solidFill>
                  </a:rPr>
                  <a:t>[Exercise 1]</a:t>
                </a:r>
              </a:p>
              <a:p>
                <a:pPr marL="514350" indent="-514350">
                  <a:buFont typeface="+mj-lt"/>
                  <a:buAutoNum type="arabicPeriod"/>
                </a:pPr>
                <a:r>
                  <a:rPr lang="en-US" dirty="0"/>
                  <a:t>Recruitment Productivity</a:t>
                </a:r>
              </a:p>
              <a:p>
                <a:pPr marL="514350" indent="-514350">
                  <a:buFont typeface="+mj-lt"/>
                  <a:buAutoNum type="arabicPeriod"/>
                </a:pPr>
                <a:r>
                  <a:rPr lang="en-US" dirty="0"/>
                  <a:t>Reference Points in Age-structured Models </a:t>
                </a:r>
                <a:r>
                  <a:rPr lang="en-US" dirty="0">
                    <a:solidFill>
                      <a:srgbClr val="7030A0"/>
                    </a:solidFill>
                  </a:rPr>
                  <a:t>[Exercises 2-4]</a:t>
                </a:r>
              </a:p>
              <a:p>
                <a:pPr lvl="1"/>
                <a:r>
                  <a:rPr lang="en-US" dirty="0"/>
                  <a:t>Per-recruit Calculations</a:t>
                </a:r>
              </a:p>
              <a:p>
                <a:pPr lvl="1"/>
                <a:r>
                  <a:rPr lang="en-US" dirty="0"/>
                  <a:t>Reference Point Calculations</a:t>
                </a:r>
              </a:p>
              <a:p>
                <a:pPr lvl="2"/>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lvl="2"/>
                <a:r>
                  <a:rPr lang="en-US" dirty="0"/>
                  <a:t>Equilibrium Biomass from fishing at </a:t>
                </a:r>
                <a14:m>
                  <m:oMath xmlns:m="http://schemas.openxmlformats.org/officeDocument/2006/math">
                    <m:r>
                      <a:rPr lang="en-US" i="1" dirty="0" smtClean="0">
                        <a:latin typeface="Cambria Math" panose="02040503050406030204" pitchFamily="18" charset="0"/>
                      </a:rPr>
                      <m:t>𝐹</m:t>
                    </m:r>
                  </m:oMath>
                </a14:m>
                <a:endParaRPr lang="en-US" dirty="0"/>
              </a:p>
              <a:p>
                <a:pPr lvl="2"/>
                <a:r>
                  <a:rPr lang="en-US" dirty="0"/>
                  <a:t>MSY reference points</a:t>
                </a:r>
              </a:p>
              <a:p>
                <a:pPr lvl="2"/>
                <a:r>
                  <a:rPr lang="en-US" dirty="0"/>
                  <a:t>SPR reference points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35591"/>
                <a:ext cx="10515600" cy="4351338"/>
              </a:xfrm>
              <a:blipFill>
                <a:blip r:embed="rId2"/>
                <a:stretch>
                  <a:fillRect l="-1101" t="-3641"/>
                </a:stretch>
              </a:blipFill>
            </p:spPr>
            <p:txBody>
              <a:bodyPr/>
              <a:lstStyle/>
              <a:p>
                <a:r>
                  <a:rPr lang="en-US">
                    <a:noFill/>
                  </a:rPr>
                  <a:t> </a:t>
                </a:r>
              </a:p>
            </p:txBody>
          </p:sp>
        </mc:Fallback>
      </mc:AlternateContent>
    </p:spTree>
    <p:extLst>
      <p:ext uri="{BB962C8B-B14F-4D97-AF65-F5344CB8AC3E}">
        <p14:creationId xmlns:p14="http://schemas.microsoft.com/office/powerpoint/2010/main" val="27211644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377575" y="127866"/>
            <a:ext cx="11468746" cy="1325563"/>
          </a:xfrm>
        </p:spPr>
        <p:txBody>
          <a:bodyPr>
            <a:noAutofit/>
          </a:bodyPr>
          <a:lstStyle/>
          <a:p>
            <a:pPr eaLnBrk="1" hangingPunct="1"/>
            <a:r>
              <a:rPr lang="en-CA" altLang="en-US" sz="4000" dirty="0"/>
              <a:t>Linear density dependence in juvenile natural mortality predicts asymptotic stock-recruit relationships</a:t>
            </a:r>
          </a:p>
        </p:txBody>
      </p:sp>
      <p:sp>
        <p:nvSpPr>
          <p:cNvPr id="32775" name="Rectangle 24"/>
          <p:cNvSpPr>
            <a:spLocks noChangeArrowheads="1"/>
          </p:cNvSpPr>
          <p:nvPr/>
        </p:nvSpPr>
        <p:spPr bwMode="auto">
          <a:xfrm>
            <a:off x="5627688" y="2243138"/>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2776" name="Rectangle 25"/>
          <p:cNvSpPr>
            <a:spLocks noChangeArrowheads="1"/>
          </p:cNvSpPr>
          <p:nvPr/>
        </p:nvSpPr>
        <p:spPr bwMode="auto">
          <a:xfrm>
            <a:off x="5303838" y="1954213"/>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sp>
        <p:nvSpPr>
          <p:cNvPr id="32779" name="Text Box 33"/>
          <p:cNvSpPr txBox="1">
            <a:spLocks noChangeArrowheads="1"/>
          </p:cNvSpPr>
          <p:nvPr/>
        </p:nvSpPr>
        <p:spPr bwMode="auto">
          <a:xfrm>
            <a:off x="102445" y="5845772"/>
            <a:ext cx="12019005"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err="1"/>
              <a:t>Beverton</a:t>
            </a:r>
            <a:r>
              <a:rPr lang="en-US" altLang="en-US" sz="1400" dirty="0"/>
              <a:t>, R.J.H. and Holt, S.J. 1957. On the dynamics of exploited fish populations. Fisheries Investment Series 2, Vol. 19. U.K. Min. Agriculture &amp; Fisheries, London.</a:t>
            </a:r>
            <a:endParaRPr lang="en-AU" altLang="en-US" sz="1400" dirty="0"/>
          </a:p>
          <a:p>
            <a:r>
              <a:rPr lang="en-AU" altLang="en-US" sz="1400" dirty="0"/>
              <a:t>Walters, C.J. and </a:t>
            </a:r>
            <a:r>
              <a:rPr lang="en-AU" altLang="en-US" sz="1400" dirty="0" err="1"/>
              <a:t>Korman</a:t>
            </a:r>
            <a:r>
              <a:rPr lang="en-AU" altLang="en-US" sz="1400" dirty="0"/>
              <a:t>, J. 1999. Linking recruitment to trophic factors: revisiting the </a:t>
            </a:r>
            <a:r>
              <a:rPr lang="en-AU" altLang="en-US" sz="1400" dirty="0" err="1"/>
              <a:t>Beverton</a:t>
            </a:r>
            <a:r>
              <a:rPr lang="en-AU" altLang="en-US" sz="1400" dirty="0"/>
              <a:t>−Holt recruitment model from a life history and multispecies perspective. Rev. Fish. Biol. Fish. 9, 187–202.</a:t>
            </a:r>
          </a:p>
          <a:p>
            <a:r>
              <a:rPr lang="en-AU" altLang="en-US" sz="1400" b="1" dirty="0"/>
              <a:t>*Walters, C.J. and Martell, S.J.D. 2004. Fisheries Ecology and Management. Princeton University Press, Princeton, pp. 128 - 132.</a:t>
            </a:r>
            <a:endParaRPr lang="en-CA" altLang="en-US" sz="1400" b="1" dirty="0"/>
          </a:p>
        </p:txBody>
      </p:sp>
      <p:sp>
        <p:nvSpPr>
          <p:cNvPr id="32783" name="Text Box 37"/>
          <p:cNvSpPr txBox="1">
            <a:spLocks noChangeArrowheads="1"/>
          </p:cNvSpPr>
          <p:nvPr/>
        </p:nvSpPr>
        <p:spPr bwMode="auto">
          <a:xfrm>
            <a:off x="442913" y="557762"/>
            <a:ext cx="8748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2400" b="1">
              <a:latin typeface="Arial" panose="020B0604020202020204" pitchFamily="34" charset="0"/>
            </a:endParaRPr>
          </a:p>
        </p:txBody>
      </p:sp>
      <p:sp>
        <p:nvSpPr>
          <p:cNvPr id="32785" name="Text Box 39"/>
          <p:cNvSpPr txBox="1">
            <a:spLocks noChangeArrowheads="1"/>
          </p:cNvSpPr>
          <p:nvPr/>
        </p:nvSpPr>
        <p:spPr bwMode="auto">
          <a:xfrm>
            <a:off x="5807076" y="5373688"/>
            <a:ext cx="4537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a:solidFill>
                <a:schemeClr val="accent2"/>
              </a:solidFill>
            </a:endParaRPr>
          </a:p>
        </p:txBody>
      </p:sp>
      <p:grpSp>
        <p:nvGrpSpPr>
          <p:cNvPr id="2" name="Group 1"/>
          <p:cNvGrpSpPr/>
          <p:nvPr/>
        </p:nvGrpSpPr>
        <p:grpSpPr>
          <a:xfrm>
            <a:off x="1337131" y="2306504"/>
            <a:ext cx="8063539" cy="3419659"/>
            <a:chOff x="1557484" y="2420938"/>
            <a:chExt cx="8846991" cy="3751911"/>
          </a:xfrm>
        </p:grpSpPr>
        <p:grpSp>
          <p:nvGrpSpPr>
            <p:cNvPr id="32772" name="Group 9"/>
            <p:cNvGrpSpPr>
              <a:grpSpLocks/>
            </p:cNvGrpSpPr>
            <p:nvPr/>
          </p:nvGrpSpPr>
          <p:grpSpPr bwMode="auto">
            <a:xfrm>
              <a:off x="2281239" y="3135313"/>
              <a:ext cx="2879725" cy="2520950"/>
              <a:chOff x="340" y="1525"/>
              <a:chExt cx="1814" cy="1588"/>
            </a:xfrm>
          </p:grpSpPr>
          <p:sp>
            <p:nvSpPr>
              <p:cNvPr id="32789" name="Line 6"/>
              <p:cNvSpPr>
                <a:spLocks noChangeShapeType="1"/>
              </p:cNvSpPr>
              <p:nvPr/>
            </p:nvSpPr>
            <p:spPr bwMode="auto">
              <a:xfrm>
                <a:off x="340" y="1525"/>
                <a:ext cx="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90" name="Line 8"/>
              <p:cNvSpPr>
                <a:spLocks noChangeShapeType="1"/>
              </p:cNvSpPr>
              <p:nvPr/>
            </p:nvSpPr>
            <p:spPr bwMode="auto">
              <a:xfrm>
                <a:off x="340" y="3113"/>
                <a:ext cx="181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773" name="Line 10"/>
            <p:cNvSpPr>
              <a:spLocks noChangeShapeType="1"/>
            </p:cNvSpPr>
            <p:nvPr/>
          </p:nvSpPr>
          <p:spPr bwMode="auto">
            <a:xfrm flipV="1">
              <a:off x="2281239" y="3638550"/>
              <a:ext cx="2592387" cy="1728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2774" name="Picture 16"/>
            <p:cNvPicPr>
              <a:picLocks noChangeAspect="1" noChangeArrowheads="1"/>
            </p:cNvPicPr>
            <p:nvPr/>
          </p:nvPicPr>
          <p:blipFill>
            <a:blip r:embed="rId3">
              <a:extLst>
                <a:ext uri="{28A0092B-C50C-407E-A947-70E740481C1C}">
                  <a14:useLocalDpi xmlns:a14="http://schemas.microsoft.com/office/drawing/2010/main" val="0"/>
                </a:ext>
              </a:extLst>
            </a:blip>
            <a:srcRect l="10988" b="12724"/>
            <a:stretch>
              <a:fillRect/>
            </a:stretch>
          </p:blipFill>
          <p:spPr bwMode="auto">
            <a:xfrm>
              <a:off x="6456363" y="2924176"/>
              <a:ext cx="3948112"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Text Box 31"/>
            <p:cNvSpPr txBox="1">
              <a:spLocks noChangeArrowheads="1"/>
            </p:cNvSpPr>
            <p:nvPr/>
          </p:nvSpPr>
          <p:spPr bwMode="auto">
            <a:xfrm>
              <a:off x="3001964" y="5801401"/>
              <a:ext cx="2159000"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78" name="Text Box 32"/>
            <p:cNvSpPr txBox="1">
              <a:spLocks noChangeArrowheads="1"/>
            </p:cNvSpPr>
            <p:nvPr/>
          </p:nvSpPr>
          <p:spPr bwMode="auto">
            <a:xfrm rot="16200000">
              <a:off x="528959" y="3994549"/>
              <a:ext cx="23316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Juvenile mortality </a:t>
              </a:r>
              <a:r>
                <a:rPr lang="en-CA" altLang="en-US" sz="1600" b="1" i="1" dirty="0">
                  <a:solidFill>
                    <a:srgbClr val="0033CC"/>
                  </a:solidFill>
                  <a:latin typeface="Arial" panose="020B0604020202020204" pitchFamily="34" charset="0"/>
                </a:rPr>
                <a:t>M</a:t>
              </a:r>
              <a:endParaRPr lang="en-CA" altLang="en-US" sz="1600" b="1" dirty="0">
                <a:solidFill>
                  <a:srgbClr val="0033CC"/>
                </a:solidFill>
                <a:latin typeface="Arial" panose="020B0604020202020204" pitchFamily="34" charset="0"/>
              </a:endParaRPr>
            </a:p>
          </p:txBody>
        </p:sp>
        <p:sp>
          <p:nvSpPr>
            <p:cNvPr id="32780" name="AutoShape 34"/>
            <p:cNvSpPr>
              <a:spLocks noChangeArrowheads="1"/>
            </p:cNvSpPr>
            <p:nvPr/>
          </p:nvSpPr>
          <p:spPr bwMode="auto">
            <a:xfrm>
              <a:off x="4925183" y="4359276"/>
              <a:ext cx="1081088" cy="144463"/>
            </a:xfrm>
            <a:prstGeom prst="rightArrow">
              <a:avLst>
                <a:gd name="adj1" fmla="val 50000"/>
                <a:gd name="adj2" fmla="val 187087"/>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CA" altLang="en-US"/>
            </a:p>
          </p:txBody>
        </p:sp>
        <p:sp>
          <p:nvSpPr>
            <p:cNvPr id="32781" name="Text Box 35"/>
            <p:cNvSpPr txBox="1">
              <a:spLocks noChangeArrowheads="1"/>
            </p:cNvSpPr>
            <p:nvPr/>
          </p:nvSpPr>
          <p:spPr bwMode="auto">
            <a:xfrm>
              <a:off x="7678738" y="5799138"/>
              <a:ext cx="2017712"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82" name="Text Box 36"/>
            <p:cNvSpPr txBox="1">
              <a:spLocks noChangeArrowheads="1"/>
            </p:cNvSpPr>
            <p:nvPr/>
          </p:nvSpPr>
          <p:spPr bwMode="auto">
            <a:xfrm rot="16200000">
              <a:off x="4519614" y="3779058"/>
              <a:ext cx="3087687"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Number of recruits N </a:t>
              </a:r>
              <a:r>
                <a:rPr lang="en-CA" altLang="en-US" sz="1600" b="1" baseline="-25000" dirty="0">
                  <a:solidFill>
                    <a:srgbClr val="0033CC"/>
                  </a:solidFill>
                  <a:latin typeface="Arial" panose="020B0604020202020204" pitchFamily="34" charset="0"/>
                </a:rPr>
                <a:t>t+1</a:t>
              </a:r>
              <a:endParaRPr lang="en-CA" altLang="en-US" sz="1600" b="1" i="1" baseline="-25000" dirty="0">
                <a:solidFill>
                  <a:srgbClr val="0033CC"/>
                </a:solidFill>
                <a:latin typeface="Arial" panose="020B0604020202020204" pitchFamily="34" charset="0"/>
              </a:endParaRPr>
            </a:p>
          </p:txBody>
        </p:sp>
        <p:sp>
          <p:nvSpPr>
            <p:cNvPr id="32784" name="Text Box 38"/>
            <p:cNvSpPr txBox="1">
              <a:spLocks noChangeArrowheads="1"/>
            </p:cNvSpPr>
            <p:nvPr/>
          </p:nvSpPr>
          <p:spPr bwMode="auto">
            <a:xfrm>
              <a:off x="2351089" y="5373689"/>
              <a:ext cx="3889375"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i="1" baseline="-25000">
                <a:solidFill>
                  <a:schemeClr val="accent2"/>
                </a:solidFill>
              </a:endParaRPr>
            </a:p>
            <a:p>
              <a:pPr eaLnBrk="1" hangingPunct="1">
                <a:spcBef>
                  <a:spcPct val="50000"/>
                </a:spcBef>
              </a:pPr>
              <a:endParaRPr lang="en-CA" altLang="en-US" sz="1800" b="1">
                <a:solidFill>
                  <a:schemeClr val="accent2"/>
                </a:solidFill>
              </a:endParaRPr>
            </a:p>
          </p:txBody>
        </p:sp>
        <p:sp>
          <p:nvSpPr>
            <p:cNvPr id="32786" name="Text Box 41"/>
            <p:cNvSpPr txBox="1">
              <a:spLocks noChangeArrowheads="1"/>
            </p:cNvSpPr>
            <p:nvPr/>
          </p:nvSpPr>
          <p:spPr bwMode="auto">
            <a:xfrm rot="19428731">
              <a:off x="2730501" y="3919538"/>
              <a:ext cx="18716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1800" b="1" dirty="0">
                  <a:latin typeface="Arial" panose="020B0604020202020204" pitchFamily="34" charset="0"/>
                </a:rPr>
                <a:t>Slope = </a:t>
              </a:r>
              <a:r>
                <a:rPr lang="en-US" altLang="en-US" sz="1800" b="1" i="1" dirty="0">
                  <a:latin typeface="Arial" panose="020B0604020202020204" pitchFamily="34" charset="0"/>
                </a:rPr>
                <a:t>M</a:t>
              </a:r>
              <a:r>
                <a:rPr lang="en-US" altLang="en-US" sz="1800" b="1" i="1" baseline="-25000" dirty="0">
                  <a:latin typeface="Arial" panose="020B0604020202020204" pitchFamily="34" charset="0"/>
                </a:rPr>
                <a:t>1</a:t>
              </a:r>
              <a:endParaRPr lang="en-US" altLang="en-US" sz="1800" b="1" baseline="-25000" dirty="0">
                <a:latin typeface="Arial" panose="020B0604020202020204" pitchFamily="34" charset="0"/>
              </a:endParaRPr>
            </a:p>
          </p:txBody>
        </p:sp>
        <p:sp>
          <p:nvSpPr>
            <p:cNvPr id="32787" name="Rectangle 42"/>
            <p:cNvSpPr>
              <a:spLocks noChangeArrowheads="1"/>
            </p:cNvSpPr>
            <p:nvPr/>
          </p:nvSpPr>
          <p:spPr bwMode="auto">
            <a:xfrm>
              <a:off x="1847850" y="51435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US" altLang="en-US" sz="1800" b="1" i="1"/>
                <a:t>M</a:t>
              </a:r>
              <a:r>
                <a:rPr lang="en-US" altLang="en-US" sz="1800" b="1" i="1" baseline="-25000"/>
                <a:t>0</a:t>
              </a:r>
            </a:p>
          </p:txBody>
        </p:sp>
      </p:grpSp>
      <p:sp>
        <p:nvSpPr>
          <p:cNvPr id="32788" name="Rectangle 43"/>
          <p:cNvSpPr>
            <a:spLocks noChangeArrowheads="1"/>
          </p:cNvSpPr>
          <p:nvPr/>
        </p:nvSpPr>
        <p:spPr bwMode="auto">
          <a:xfrm>
            <a:off x="4103905" y="1435624"/>
            <a:ext cx="615538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800" b="1" i="1" dirty="0">
                <a:solidFill>
                  <a:srgbClr val="C00000"/>
                </a:solidFill>
              </a:rPr>
              <a:t>M</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dirty="0">
                <a:solidFill>
                  <a:srgbClr val="C00000"/>
                </a:solidFill>
              </a:rPr>
              <a:t>N</a:t>
            </a:r>
          </a:p>
          <a:p>
            <a:pPr eaLnBrk="1" hangingPunct="1"/>
            <a:r>
              <a:rPr lang="en-CA" altLang="en-US" sz="2800" b="1" dirty="0" err="1">
                <a:solidFill>
                  <a:srgbClr val="C00000"/>
                </a:solidFill>
              </a:rPr>
              <a:t>d</a:t>
            </a:r>
            <a:r>
              <a:rPr lang="en-CA" altLang="en-US" sz="2800" b="1" i="1" dirty="0" err="1">
                <a:solidFill>
                  <a:srgbClr val="C00000"/>
                </a:solidFill>
              </a:rPr>
              <a:t>N</a:t>
            </a:r>
            <a:r>
              <a:rPr lang="en-CA" altLang="en-US" sz="2800" b="1" dirty="0">
                <a:solidFill>
                  <a:srgbClr val="C00000"/>
                </a:solidFill>
              </a:rPr>
              <a:t>/</a:t>
            </a:r>
            <a:r>
              <a:rPr lang="en-CA" altLang="en-US" sz="2800" b="1" dirty="0" err="1">
                <a:solidFill>
                  <a:srgbClr val="C00000"/>
                </a:solidFill>
              </a:rPr>
              <a:t>d</a:t>
            </a:r>
            <a:r>
              <a:rPr lang="en-CA" altLang="en-US" sz="2800" b="1" i="1" dirty="0" err="1">
                <a:solidFill>
                  <a:srgbClr val="C00000"/>
                </a:solidFill>
              </a:rPr>
              <a:t>t</a:t>
            </a:r>
            <a:r>
              <a:rPr lang="en-CA" altLang="en-US" sz="2800" b="1" dirty="0">
                <a:solidFill>
                  <a:srgbClr val="C00000"/>
                </a:solidFill>
              </a:rPr>
              <a:t> = -</a:t>
            </a:r>
            <a:r>
              <a:rPr lang="en-CA" altLang="en-US" sz="2800" b="1" i="1" dirty="0" err="1">
                <a:solidFill>
                  <a:srgbClr val="C00000"/>
                </a:solidFill>
              </a:rPr>
              <a:t>MN</a:t>
            </a:r>
            <a:r>
              <a:rPr lang="en-CA" altLang="en-US" sz="2800" b="1" i="1" baseline="-25000" dirty="0" err="1">
                <a:solidFill>
                  <a:srgbClr val="C00000"/>
                </a:solidFill>
              </a:rPr>
              <a:t>t</a:t>
            </a:r>
            <a:r>
              <a:rPr lang="en-CA" altLang="en-US" sz="2800" b="1" i="1" dirty="0">
                <a:solidFill>
                  <a:srgbClr val="C00000"/>
                </a:solidFill>
              </a:rPr>
              <a:t> = -(M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i="1" dirty="0">
                <a:solidFill>
                  <a:srgbClr val="C00000"/>
                </a:solidFill>
              </a:rPr>
              <a:t>N</a:t>
            </a:r>
            <a:r>
              <a:rPr lang="en-CA" altLang="en-US" sz="2800" b="1" i="1" baseline="-25000" dirty="0">
                <a:solidFill>
                  <a:srgbClr val="C00000"/>
                </a:solidFill>
              </a:rPr>
              <a:t>t</a:t>
            </a:r>
            <a:r>
              <a:rPr lang="en-CA" altLang="en-US" sz="2800" b="1" dirty="0">
                <a:solidFill>
                  <a:srgbClr val="C00000"/>
                </a:solidFill>
              </a:rPr>
              <a:t>)</a:t>
            </a:r>
            <a:r>
              <a:rPr lang="en-CA" altLang="en-US" sz="2800" b="1" i="1" dirty="0" err="1">
                <a:solidFill>
                  <a:srgbClr val="C00000"/>
                </a:solidFill>
              </a:rPr>
              <a:t>N</a:t>
            </a:r>
            <a:r>
              <a:rPr lang="en-CA" altLang="en-US" sz="2800" b="1" i="1" baseline="-25000" dirty="0" err="1">
                <a:solidFill>
                  <a:srgbClr val="C00000"/>
                </a:solidFill>
              </a:rPr>
              <a:t>t</a:t>
            </a:r>
            <a:endParaRPr lang="en-CA" altLang="en-US" sz="2800" b="1" i="1" baseline="-25000" dirty="0">
              <a:solidFill>
                <a:srgbClr val="C00000"/>
              </a:solidFill>
            </a:endParaRPr>
          </a:p>
        </p:txBody>
      </p:sp>
      <p:sp>
        <p:nvSpPr>
          <p:cNvPr id="3" name="Rectangle 2"/>
          <p:cNvSpPr/>
          <p:nvPr/>
        </p:nvSpPr>
        <p:spPr>
          <a:xfrm>
            <a:off x="3637598" y="1923152"/>
            <a:ext cx="5187747" cy="5117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395784" y="2580302"/>
            <a:ext cx="5179246" cy="3050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287740" y="1919101"/>
            <a:ext cx="2760519" cy="1200329"/>
          </a:xfrm>
          <a:prstGeom prst="rect">
            <a:avLst/>
          </a:prstGeom>
          <a:noFill/>
        </p:spPr>
        <p:txBody>
          <a:bodyPr wrap="square" rtlCol="0">
            <a:spAutoFit/>
          </a:bodyPr>
          <a:lstStyle/>
          <a:p>
            <a:r>
              <a:rPr lang="en-US" dirty="0">
                <a:solidFill>
                  <a:schemeClr val="tx2"/>
                </a:solidFill>
              </a:rPr>
              <a:t>Integrate this to find </a:t>
            </a:r>
            <a:r>
              <a:rPr lang="en-US" i="1" dirty="0">
                <a:solidFill>
                  <a:schemeClr val="tx2"/>
                </a:solidFill>
              </a:rPr>
              <a:t>N</a:t>
            </a:r>
            <a:r>
              <a:rPr lang="en-US" baseline="-25000" dirty="0">
                <a:solidFill>
                  <a:schemeClr val="tx2"/>
                </a:solidFill>
              </a:rPr>
              <a:t>t+1</a:t>
            </a:r>
          </a:p>
          <a:p>
            <a:r>
              <a:rPr lang="en-US" dirty="0">
                <a:solidFill>
                  <a:schemeClr val="tx2"/>
                </a:solidFill>
              </a:rPr>
              <a:t>The resulting equation is of the form of the </a:t>
            </a:r>
            <a:r>
              <a:rPr lang="en-US" dirty="0" err="1">
                <a:solidFill>
                  <a:schemeClr val="tx2"/>
                </a:solidFill>
              </a:rPr>
              <a:t>Beverton</a:t>
            </a:r>
            <a:r>
              <a:rPr lang="en-US" dirty="0">
                <a:solidFill>
                  <a:schemeClr val="tx2"/>
                </a:solidFill>
              </a:rPr>
              <a:t>-Holt SRR*</a:t>
            </a:r>
          </a:p>
        </p:txBody>
      </p:sp>
    </p:spTree>
    <p:extLst>
      <p:ext uri="{BB962C8B-B14F-4D97-AF65-F5344CB8AC3E}">
        <p14:creationId xmlns:p14="http://schemas.microsoft.com/office/powerpoint/2010/main" val="425715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9" name="Group 68"/>
          <p:cNvGrpSpPr>
            <a:grpSpLocks/>
          </p:cNvGrpSpPr>
          <p:nvPr/>
        </p:nvGrpSpPr>
        <p:grpSpPr bwMode="auto">
          <a:xfrm>
            <a:off x="1792363" y="1914524"/>
            <a:ext cx="9961563" cy="4859338"/>
            <a:chOff x="513" y="1200"/>
            <a:chExt cx="6275" cy="3061"/>
          </a:xfrm>
        </p:grpSpPr>
        <p:grpSp>
          <p:nvGrpSpPr>
            <p:cNvPr id="34827" name="Group 67"/>
            <p:cNvGrpSpPr>
              <a:grpSpLocks/>
            </p:cNvGrpSpPr>
            <p:nvPr/>
          </p:nvGrpSpPr>
          <p:grpSpPr bwMode="auto">
            <a:xfrm>
              <a:off x="513" y="1200"/>
              <a:ext cx="6275" cy="3061"/>
              <a:chOff x="513" y="1200"/>
              <a:chExt cx="6275" cy="3061"/>
            </a:xfrm>
          </p:grpSpPr>
          <p:grpSp>
            <p:nvGrpSpPr>
              <p:cNvPr id="34829" name="Group 65"/>
              <p:cNvGrpSpPr>
                <a:grpSpLocks/>
              </p:cNvGrpSpPr>
              <p:nvPr/>
            </p:nvGrpSpPr>
            <p:grpSpPr bwMode="auto">
              <a:xfrm>
                <a:off x="513" y="1200"/>
                <a:ext cx="6275" cy="3061"/>
                <a:chOff x="513" y="1245"/>
                <a:chExt cx="6275" cy="3061"/>
              </a:xfrm>
            </p:grpSpPr>
            <p:grpSp>
              <p:nvGrpSpPr>
                <p:cNvPr id="34835" name="Group 63"/>
                <p:cNvGrpSpPr>
                  <a:grpSpLocks/>
                </p:cNvGrpSpPr>
                <p:nvPr/>
              </p:nvGrpSpPr>
              <p:grpSpPr bwMode="auto">
                <a:xfrm>
                  <a:off x="513" y="1245"/>
                  <a:ext cx="6275" cy="3061"/>
                  <a:chOff x="513" y="1359"/>
                  <a:chExt cx="6275" cy="3061"/>
                </a:xfrm>
              </p:grpSpPr>
              <p:pic>
                <p:nvPicPr>
                  <p:cNvPr id="34837" name="Picture 40"/>
                  <p:cNvPicPr>
                    <a:picLocks noChangeAspect="1" noChangeArrowheads="1"/>
                  </p:cNvPicPr>
                  <p:nvPr/>
                </p:nvPicPr>
                <p:blipFill>
                  <a:blip r:embed="rId4">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8" name="Text Box 44"/>
                  <p:cNvSpPr txBox="1">
                    <a:spLocks noChangeArrowheads="1"/>
                  </p:cNvSpPr>
                  <p:nvPr/>
                </p:nvSpPr>
                <p:spPr bwMode="auto">
                  <a:xfrm>
                    <a:off x="1632" y="1732"/>
                    <a:ext cx="5156" cy="252"/>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l-GR" altLang="en-US" sz="2000" i="1" dirty="0">
                        <a:solidFill>
                          <a:srgbClr val="C00000"/>
                        </a:solidFill>
                      </a:rPr>
                      <a:t>α</a:t>
                    </a:r>
                    <a:r>
                      <a:rPr lang="en-US" altLang="en-US" sz="2000" i="1" dirty="0">
                        <a:solidFill>
                          <a:srgbClr val="C00000"/>
                        </a:solidFill>
                      </a:rPr>
                      <a:t> </a:t>
                    </a:r>
                    <a:r>
                      <a:rPr lang="en-US" altLang="en-US" sz="2000" dirty="0">
                        <a:solidFill>
                          <a:srgbClr val="C00000"/>
                        </a:solidFill>
                      </a:rPr>
                      <a:t>is the maximum juvenile survival rate (max Recruits per Egg)</a:t>
                    </a:r>
                    <a:endParaRPr lang="en-US" altLang="en-US" sz="3600" dirty="0">
                      <a:solidFill>
                        <a:srgbClr val="C00000"/>
                      </a:solidFill>
                      <a:latin typeface="Arial" panose="020B0604020202020204" pitchFamily="34" charset="0"/>
                    </a:endParaRPr>
                  </a:p>
                </p:txBody>
              </p:sp>
              <p:sp>
                <p:nvSpPr>
                  <p:cNvPr id="34840" name="Text Box 46"/>
                  <p:cNvSpPr txBox="1">
                    <a:spLocks noChangeArrowheads="1"/>
                  </p:cNvSpPr>
                  <p:nvPr/>
                </p:nvSpPr>
                <p:spPr bwMode="auto">
                  <a:xfrm>
                    <a:off x="4848" y="4194"/>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a:solidFill>
                          <a:srgbClr val="000000"/>
                        </a:solidFill>
                        <a:latin typeface="Arial" panose="020B0604020202020204" pitchFamily="34" charset="0"/>
                      </a:rPr>
                      <a:t>E</a:t>
                    </a:r>
                    <a:r>
                      <a:rPr lang="en-CA" altLang="en-US" sz="1800" i="1" baseline="-25000">
                        <a:solidFill>
                          <a:srgbClr val="000000"/>
                        </a:solidFill>
                        <a:latin typeface="Arial" panose="020B0604020202020204" pitchFamily="34" charset="0"/>
                      </a:rPr>
                      <a:t>0</a:t>
                    </a:r>
                    <a:endParaRPr lang="en-US" altLang="en-US" sz="2800">
                      <a:latin typeface="Arial" panose="020B0604020202020204" pitchFamily="34" charset="0"/>
                    </a:endParaRPr>
                  </a:p>
                </p:txBody>
              </p:sp>
              <p:sp>
                <p:nvSpPr>
                  <p:cNvPr id="34841" name="Text Box 47"/>
                  <p:cNvSpPr txBox="1">
                    <a:spLocks noChangeArrowheads="1"/>
                  </p:cNvSpPr>
                  <p:nvPr/>
                </p:nvSpPr>
                <p:spPr bwMode="auto">
                  <a:xfrm>
                    <a:off x="907" y="2047"/>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831"/>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74"/>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aphicFrame>
        <p:nvGraphicFramePr>
          <p:cNvPr id="34822" name="Object 53"/>
          <p:cNvGraphicFramePr>
            <a:graphicFrameLocks noGrp="1" noChangeAspect="1"/>
          </p:cNvGraphicFramePr>
          <p:nvPr>
            <p:ph idx="1"/>
            <p:extLst>
              <p:ext uri="{D42A27DB-BD31-4B8C-83A1-F6EECF244321}">
                <p14:modId xmlns:p14="http://schemas.microsoft.com/office/powerpoint/2010/main" val="2497051040"/>
              </p:ext>
            </p:extLst>
          </p:nvPr>
        </p:nvGraphicFramePr>
        <p:xfrm>
          <a:off x="4308475" y="992188"/>
          <a:ext cx="2390775" cy="1323975"/>
        </p:xfrm>
        <a:graphic>
          <a:graphicData uri="http://schemas.openxmlformats.org/presentationml/2006/ole">
            <mc:AlternateContent xmlns:mc="http://schemas.openxmlformats.org/markup-compatibility/2006">
              <mc:Choice xmlns:v="urn:schemas-microsoft-com:vml" Requires="v">
                <p:oleObj spid="_x0000_s14467" name="Equation" r:id="rId5" imgW="825500" imgH="457200" progId="Equation.DSMT4">
                  <p:embed/>
                </p:oleObj>
              </mc:Choice>
              <mc:Fallback>
                <p:oleObj name="Equation" r:id="rId5" imgW="825500" imgH="457200" progId="Equation.DSMT4">
                  <p:embed/>
                  <p:pic>
                    <p:nvPicPr>
                      <p:cNvPr id="34822" name="Object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8475" y="992188"/>
                        <a:ext cx="2390775" cy="1323975"/>
                      </a:xfrm>
                      <a:prstGeom prst="rect">
                        <a:avLst/>
                      </a:prstGeom>
                      <a:noFill/>
                      <a:ln>
                        <a:noFill/>
                      </a:ln>
                      <a:effectLst/>
                    </p:spPr>
                  </p:pic>
                </p:oleObj>
              </mc:Fallback>
            </mc:AlternateContent>
          </a:graphicData>
        </a:graphic>
      </p:graphicFrame>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sp>
        <p:nvSpPr>
          <p:cNvPr id="34825" name="Text Box 70"/>
          <p:cNvSpPr txBox="1">
            <a:spLocks noChangeArrowheads="1"/>
          </p:cNvSpPr>
          <p:nvPr/>
        </p:nvSpPr>
        <p:spPr bwMode="auto">
          <a:xfrm rot="16200000">
            <a:off x="761283" y="3461470"/>
            <a:ext cx="2590800"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37089" y="6312045"/>
            <a:ext cx="4319587"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 name="Rectangle 2"/>
          <p:cNvSpPr/>
          <p:nvPr/>
        </p:nvSpPr>
        <p:spPr>
          <a:xfrm>
            <a:off x="3568776" y="4330769"/>
            <a:ext cx="4099064" cy="707886"/>
          </a:xfrm>
          <a:prstGeom prst="rect">
            <a:avLst/>
          </a:prstGeom>
        </p:spPr>
        <p:txBody>
          <a:bodyPr wrap="square">
            <a:spAutoFit/>
          </a:bodyPr>
          <a:lstStyle/>
          <a:p>
            <a:r>
              <a:rPr lang="el-GR" sz="2000" i="1" dirty="0">
                <a:solidFill>
                  <a:srgbClr val="C00000"/>
                </a:solidFill>
                <a:latin typeface="Times New Roman" panose="02020603050405020304" pitchFamily="18" charset="0"/>
                <a:cs typeface="Times New Roman" panose="02020603050405020304" pitchFamily="18" charset="0"/>
              </a:rPr>
              <a:t>β</a:t>
            </a:r>
            <a:r>
              <a:rPr lang="en-US" sz="2000" i="1" dirty="0">
                <a:solidFill>
                  <a:srgbClr val="C00000"/>
                </a:solidFill>
                <a:latin typeface="Times New Roman" panose="02020603050405020304" pitchFamily="18" charset="0"/>
                <a:cs typeface="Times New Roman" panose="02020603050405020304" pitchFamily="18" charset="0"/>
              </a:rPr>
              <a:t> </a:t>
            </a:r>
            <a:r>
              <a:rPr lang="en-US" sz="2000" dirty="0">
                <a:solidFill>
                  <a:srgbClr val="C00000"/>
                </a:solidFill>
                <a:latin typeface="Times New Roman" panose="02020603050405020304" pitchFamily="18" charset="0"/>
                <a:cs typeface="Times New Roman" panose="02020603050405020304" pitchFamily="18" charset="0"/>
              </a:rPr>
              <a:t>is a “scaling” parameter representing density-dependent effects</a:t>
            </a:r>
            <a:endParaRPr lang="en-US" sz="2000" dirty="0"/>
          </a:p>
        </p:txBody>
      </p:sp>
      <p:sp>
        <p:nvSpPr>
          <p:cNvPr id="32" name="TextBox 31"/>
          <p:cNvSpPr txBox="1"/>
          <p:nvPr/>
        </p:nvSpPr>
        <p:spPr>
          <a:xfrm>
            <a:off x="9105976" y="3612285"/>
            <a:ext cx="2811677" cy="1754326"/>
          </a:xfrm>
          <a:prstGeom prst="rect">
            <a:avLst/>
          </a:prstGeom>
          <a:noFill/>
          <a:ln>
            <a:solidFill>
              <a:schemeClr val="tx2"/>
            </a:solidFill>
          </a:ln>
        </p:spPr>
        <p:txBody>
          <a:bodyPr wrap="square" rtlCol="0">
            <a:spAutoFit/>
          </a:bodyPr>
          <a:lstStyle/>
          <a:p>
            <a:r>
              <a:rPr lang="en-US" altLang="en-US" dirty="0">
                <a:solidFill>
                  <a:schemeClr val="tx2"/>
                </a:solidFill>
              </a:rPr>
              <a:t>The values of </a:t>
            </a:r>
            <a:r>
              <a:rPr lang="el-GR" altLang="en-US" i="1" dirty="0">
                <a:solidFill>
                  <a:schemeClr val="tx2"/>
                </a:solidFill>
              </a:rPr>
              <a:t>α</a:t>
            </a:r>
            <a:r>
              <a:rPr lang="en-US" altLang="en-US" i="1" dirty="0">
                <a:solidFill>
                  <a:schemeClr val="tx2"/>
                </a:solidFill>
              </a:rPr>
              <a:t> </a:t>
            </a:r>
            <a:r>
              <a:rPr lang="en-US" altLang="en-US" dirty="0">
                <a:solidFill>
                  <a:schemeClr val="tx2"/>
                </a:solidFill>
              </a:rPr>
              <a:t>and </a:t>
            </a:r>
            <a:r>
              <a:rPr lang="el-GR" i="1" dirty="0">
                <a:solidFill>
                  <a:schemeClr val="tx2"/>
                </a:solidFill>
                <a:latin typeface="Times New Roman" panose="02020603050405020304" pitchFamily="18" charset="0"/>
                <a:cs typeface="Times New Roman" panose="02020603050405020304" pitchFamily="18" charset="0"/>
              </a:rPr>
              <a:t>β</a:t>
            </a:r>
            <a:r>
              <a:rPr lang="en-US" altLang="en-US" dirty="0">
                <a:solidFill>
                  <a:schemeClr val="tx2"/>
                </a:solidFill>
              </a:rPr>
              <a:t>  are unit-dependent. Commonly in models for </a:t>
            </a:r>
            <a:r>
              <a:rPr lang="en-US" altLang="en-US" dirty="0" err="1">
                <a:solidFill>
                  <a:schemeClr val="tx2"/>
                </a:solidFill>
              </a:rPr>
              <a:t>iteroparous</a:t>
            </a:r>
            <a:r>
              <a:rPr lang="en-US" altLang="en-US" dirty="0">
                <a:solidFill>
                  <a:schemeClr val="tx2"/>
                </a:solidFill>
              </a:rPr>
              <a:t> species, we express recruitment productivity as </a:t>
            </a:r>
            <a:r>
              <a:rPr lang="en-US" altLang="en-US" dirty="0" err="1">
                <a:solidFill>
                  <a:schemeClr val="tx2"/>
                </a:solidFill>
              </a:rPr>
              <a:t>unitless</a:t>
            </a:r>
            <a:r>
              <a:rPr lang="en-US" altLang="en-US" dirty="0">
                <a:solidFill>
                  <a:schemeClr val="tx2"/>
                </a:solidFill>
              </a:rPr>
              <a:t> ratio.  </a:t>
            </a:r>
            <a:endParaRPr lang="en-US" dirty="0">
              <a:solidFill>
                <a:schemeClr val="tx2"/>
              </a:solidFill>
            </a:endParaRPr>
          </a:p>
        </p:txBody>
      </p:sp>
    </p:spTree>
    <p:extLst>
      <p:ext uri="{BB962C8B-B14F-4D97-AF65-F5344CB8AC3E}">
        <p14:creationId xmlns:p14="http://schemas.microsoft.com/office/powerpoint/2010/main" val="40949182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4" name="Group 3"/>
          <p:cNvGrpSpPr/>
          <p:nvPr/>
        </p:nvGrpSpPr>
        <p:grpSpPr>
          <a:xfrm>
            <a:off x="1925678" y="1675188"/>
            <a:ext cx="8541432" cy="4127608"/>
            <a:chOff x="1758999" y="1914524"/>
            <a:chExt cx="10245964" cy="4951315"/>
          </a:xfrm>
        </p:grpSpPr>
        <p:grpSp>
          <p:nvGrpSpPr>
            <p:cNvPr id="34819" name="Group 68"/>
            <p:cNvGrpSpPr>
              <a:grpSpLocks/>
            </p:cNvGrpSpPr>
            <p:nvPr/>
          </p:nvGrpSpPr>
          <p:grpSpPr bwMode="auto">
            <a:xfrm>
              <a:off x="1792363" y="1914524"/>
              <a:ext cx="7697788" cy="4859338"/>
              <a:chOff x="513" y="1200"/>
              <a:chExt cx="4849" cy="3061"/>
            </a:xfrm>
          </p:grpSpPr>
          <p:grpSp>
            <p:nvGrpSpPr>
              <p:cNvPr id="34827" name="Group 67"/>
              <p:cNvGrpSpPr>
                <a:grpSpLocks/>
              </p:cNvGrpSpPr>
              <p:nvPr/>
            </p:nvGrpSpPr>
            <p:grpSpPr bwMode="auto">
              <a:xfrm>
                <a:off x="513" y="1200"/>
                <a:ext cx="4849" cy="3061"/>
                <a:chOff x="513" y="1200"/>
                <a:chExt cx="4849" cy="3061"/>
              </a:xfrm>
            </p:grpSpPr>
            <p:grpSp>
              <p:nvGrpSpPr>
                <p:cNvPr id="34829" name="Group 65"/>
                <p:cNvGrpSpPr>
                  <a:grpSpLocks/>
                </p:cNvGrpSpPr>
                <p:nvPr/>
              </p:nvGrpSpPr>
              <p:grpSpPr bwMode="auto">
                <a:xfrm>
                  <a:off x="513" y="1200"/>
                  <a:ext cx="4849" cy="3061"/>
                  <a:chOff x="513" y="1245"/>
                  <a:chExt cx="4849" cy="3061"/>
                </a:xfrm>
              </p:grpSpPr>
              <p:grpSp>
                <p:nvGrpSpPr>
                  <p:cNvPr id="34835" name="Group 63"/>
                  <p:cNvGrpSpPr>
                    <a:grpSpLocks/>
                  </p:cNvGrpSpPr>
                  <p:nvPr/>
                </p:nvGrpSpPr>
                <p:grpSpPr bwMode="auto">
                  <a:xfrm>
                    <a:off x="513" y="1245"/>
                    <a:ext cx="4849" cy="3061"/>
                    <a:chOff x="513" y="1359"/>
                    <a:chExt cx="484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56" y="4217"/>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7" y="2002"/>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904"/>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2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740497" y="3415406"/>
              <a:ext cx="2590800"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16303" y="6312044"/>
              <a:ext cx="4319587"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375691" y="3232149"/>
              <a:ext cx="6373453" cy="293846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Text Box 44"/>
            <p:cNvSpPr txBox="1">
              <a:spLocks noChangeArrowheads="1"/>
            </p:cNvSpPr>
            <p:nvPr/>
          </p:nvSpPr>
          <p:spPr bwMode="auto">
            <a:xfrm>
              <a:off x="3546551" y="2382601"/>
              <a:ext cx="7481667" cy="479956"/>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000" dirty="0">
                  <a:solidFill>
                    <a:srgbClr val="C00000"/>
                  </a:solidFill>
                </a:rPr>
                <a:t>(</a:t>
              </a:r>
              <a:r>
                <a:rPr lang="en-CA" altLang="en-US" sz="2000" dirty="0" err="1">
                  <a:solidFill>
                    <a:srgbClr val="C00000"/>
                  </a:solidFill>
                </a:rPr>
                <a:t>i</a:t>
              </a:r>
              <a:r>
                <a:rPr lang="en-CA" altLang="en-US" sz="2000" dirty="0">
                  <a:solidFill>
                    <a:srgbClr val="C00000"/>
                  </a:solidFill>
                </a:rPr>
                <a:t>) Slope = </a:t>
              </a:r>
              <a:r>
                <a:rPr lang="el-GR" altLang="en-US" sz="2000" i="1" dirty="0">
                  <a:solidFill>
                    <a:srgbClr val="C00000"/>
                  </a:solidFill>
                </a:rPr>
                <a:t>α</a:t>
              </a:r>
              <a:r>
                <a:rPr lang="en-US" altLang="en-US" sz="2000" i="1" dirty="0">
                  <a:solidFill>
                    <a:srgbClr val="C00000"/>
                  </a:solidFill>
                </a:rPr>
                <a:t> = </a:t>
              </a:r>
              <a:r>
                <a:rPr lang="en-US" altLang="en-US" sz="2000" dirty="0">
                  <a:solidFill>
                    <a:srgbClr val="C00000"/>
                  </a:solidFill>
                </a:rPr>
                <a:t>maximum survival rate</a:t>
              </a:r>
              <a:endParaRPr lang="en-US" altLang="en-US" sz="3600" dirty="0">
                <a:solidFill>
                  <a:srgbClr val="C00000"/>
                </a:solidFill>
                <a:latin typeface="Arial" panose="020B0604020202020204" pitchFamily="34" charset="0"/>
              </a:endParaRPr>
            </a:p>
          </p:txBody>
        </p:sp>
        <p:sp>
          <p:nvSpPr>
            <p:cNvPr id="23" name="Text Box 45"/>
            <p:cNvSpPr txBox="1">
              <a:spLocks noChangeArrowheads="1"/>
            </p:cNvSpPr>
            <p:nvPr/>
          </p:nvSpPr>
          <p:spPr bwMode="auto">
            <a:xfrm>
              <a:off x="7137474" y="4036368"/>
              <a:ext cx="4867489" cy="479956"/>
            </a:xfrm>
            <a:prstGeom prst="rect">
              <a:avLst/>
            </a:prstGeom>
            <a:solidFill>
              <a:schemeClr val="bg1"/>
            </a:solidFill>
            <a:ln>
              <a:noFill/>
            </a:ln>
            <a:effec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000" dirty="0">
                  <a:solidFill>
                    <a:srgbClr val="C00000"/>
                  </a:solidFill>
                </a:rPr>
                <a:t>(ii) Slope = </a:t>
              </a:r>
              <a:r>
                <a:rPr lang="en-CA" altLang="en-US" sz="2000" i="1" dirty="0">
                  <a:solidFill>
                    <a:srgbClr val="C00000"/>
                  </a:solidFill>
                </a:rPr>
                <a:t>R</a:t>
              </a:r>
              <a:r>
                <a:rPr lang="en-CA" altLang="en-US" sz="2000" baseline="-25000" dirty="0">
                  <a:solidFill>
                    <a:srgbClr val="C00000"/>
                  </a:solidFill>
                </a:rPr>
                <a:t>0 </a:t>
              </a:r>
              <a:r>
                <a:rPr lang="en-CA" altLang="en-US" sz="2000" dirty="0">
                  <a:solidFill>
                    <a:srgbClr val="C00000"/>
                  </a:solidFill>
                </a:rPr>
                <a:t>/</a:t>
              </a:r>
              <a:r>
                <a:rPr lang="en-CA" altLang="en-US" sz="2000" i="1" dirty="0">
                  <a:solidFill>
                    <a:srgbClr val="C00000"/>
                  </a:solidFill>
                </a:rPr>
                <a:t>E</a:t>
              </a:r>
              <a:r>
                <a:rPr lang="en-CA" altLang="en-US" sz="2000" baseline="-25000" dirty="0">
                  <a:solidFill>
                    <a:srgbClr val="C00000"/>
                  </a:solidFill>
                </a:rPr>
                <a:t>0  </a:t>
              </a:r>
              <a:r>
                <a:rPr lang="en-CA" altLang="en-US" sz="2000" dirty="0">
                  <a:solidFill>
                    <a:srgbClr val="C00000"/>
                  </a:solidFill>
                </a:rPr>
                <a:t>= unfished survival  </a:t>
              </a:r>
              <a:endParaRPr lang="en-US" altLang="en-US" sz="3600" dirty="0">
                <a:solidFill>
                  <a:srgbClr val="C00000"/>
                </a:solidFill>
                <a:latin typeface="Arial" panose="020B0604020202020204" pitchFamily="34" charset="0"/>
              </a:endParaRPr>
            </a:p>
          </p:txBody>
        </p:sp>
      </p:grpSp>
      <p:sp>
        <p:nvSpPr>
          <p:cNvPr id="25" name="Text Box 56"/>
          <p:cNvSpPr txBox="1">
            <a:spLocks noChangeArrowheads="1"/>
          </p:cNvSpPr>
          <p:nvPr/>
        </p:nvSpPr>
        <p:spPr bwMode="auto">
          <a:xfrm>
            <a:off x="1433301" y="1033725"/>
            <a:ext cx="78630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400" b="1" dirty="0"/>
              <a:t>Compensation ratio = </a:t>
            </a:r>
            <a:r>
              <a:rPr lang="en-US" altLang="en-US" sz="2400" b="1" dirty="0" err="1"/>
              <a:t>i</a:t>
            </a:r>
            <a:r>
              <a:rPr lang="en-US" altLang="en-US" sz="2400" b="1" dirty="0"/>
              <a:t>/ii = </a:t>
            </a:r>
            <a:r>
              <a:rPr lang="el-GR" altLang="en-US" sz="2400" i="1" dirty="0"/>
              <a:t>α</a:t>
            </a:r>
            <a:r>
              <a:rPr lang="en-US" altLang="en-US" sz="2400" i="1" dirty="0"/>
              <a:t>E</a:t>
            </a:r>
            <a:r>
              <a:rPr lang="en-US" altLang="en-US" sz="2400" baseline="-25000" dirty="0"/>
              <a:t>0</a:t>
            </a:r>
            <a:r>
              <a:rPr lang="en-US" altLang="en-US" sz="2400" i="1" dirty="0"/>
              <a:t>/R</a:t>
            </a:r>
            <a:r>
              <a:rPr lang="en-US" altLang="en-US" sz="2400" baseline="-25000" dirty="0"/>
              <a:t>0 </a:t>
            </a:r>
            <a:r>
              <a:rPr lang="en-US" altLang="en-US" sz="2400" dirty="0"/>
              <a:t>= </a:t>
            </a:r>
            <a:r>
              <a:rPr lang="el-GR" altLang="en-US" sz="2400" i="1" dirty="0"/>
              <a:t>αφ</a:t>
            </a:r>
            <a:r>
              <a:rPr lang="en-US" altLang="en-US" sz="2400" i="1" baseline="-25000" dirty="0"/>
              <a:t>E</a:t>
            </a:r>
            <a:r>
              <a:rPr lang="en-US" altLang="en-US" sz="2400" baseline="-25000" dirty="0"/>
              <a:t>0</a:t>
            </a:r>
            <a:r>
              <a:rPr lang="en-US" altLang="en-US" sz="2400" b="1" dirty="0"/>
              <a:t>   </a:t>
            </a:r>
          </a:p>
        </p:txBody>
      </p:sp>
      <p:sp>
        <p:nvSpPr>
          <p:cNvPr id="27" name="Text Box 33"/>
          <p:cNvSpPr txBox="1">
            <a:spLocks noChangeArrowheads="1"/>
          </p:cNvSpPr>
          <p:nvPr/>
        </p:nvSpPr>
        <p:spPr bwMode="auto">
          <a:xfrm>
            <a:off x="102445" y="5845772"/>
            <a:ext cx="12019005"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a:t>Goodyear, C.P. 1977. Assessing the impact of power plant mortality on the compensatory reserve of fish populations. In: Proceedings of the Conference on Assessing the Effects of Power Plant Induced Mortality on Fish Populations, Gatlinburg, Tennessee. </a:t>
            </a:r>
            <a:r>
              <a:rPr lang="en-US" altLang="en-US" sz="1400" dirty="0" err="1"/>
              <a:t>Pergamon</a:t>
            </a:r>
            <a:r>
              <a:rPr lang="en-US" altLang="en-US" sz="1400" dirty="0"/>
              <a:t> Press, New York. pp. 186–195.</a:t>
            </a:r>
          </a:p>
          <a:p>
            <a:r>
              <a:rPr lang="en-GB" altLang="en-US" sz="1400" dirty="0"/>
              <a:t>Myers, R. A., Bowen, K.G. and Barrowman, N.J. 1999. Maximum reproductive rate of fish at low population sizes. Canadian Journal of Fisheries and Aquatic Sciences 56, 2404-2419  (CR=</a:t>
            </a:r>
            <a:r>
              <a:rPr lang="en-US" altLang="en-US" sz="1400" i="1" dirty="0">
                <a:cs typeface="Times New Roman" panose="02020603050405020304" pitchFamily="18" charset="0"/>
              </a:rPr>
              <a:t>â</a:t>
            </a:r>
            <a:r>
              <a:rPr lang="en-US" altLang="en-US" sz="1400" dirty="0">
                <a:cs typeface="Times New Roman" panose="02020603050405020304" pitchFamily="18" charset="0"/>
              </a:rPr>
              <a:t>)</a:t>
            </a:r>
            <a:r>
              <a:rPr lang="en-GB" altLang="en-US" sz="1400" dirty="0"/>
              <a:t>.</a:t>
            </a:r>
            <a:r>
              <a:rPr lang="en-AU" altLang="en-US" sz="1400" dirty="0"/>
              <a:t> </a:t>
            </a:r>
          </a:p>
        </p:txBody>
      </p:sp>
      <p:sp>
        <p:nvSpPr>
          <p:cNvPr id="32" name="TextBox 31"/>
          <p:cNvSpPr txBox="1"/>
          <p:nvPr/>
        </p:nvSpPr>
        <p:spPr>
          <a:xfrm>
            <a:off x="8757871" y="1419767"/>
            <a:ext cx="2760519" cy="1200329"/>
          </a:xfrm>
          <a:prstGeom prst="rect">
            <a:avLst/>
          </a:prstGeom>
          <a:noFill/>
          <a:ln>
            <a:solidFill>
              <a:schemeClr val="tx2"/>
            </a:solidFill>
          </a:ln>
        </p:spPr>
        <p:txBody>
          <a:bodyPr wrap="square" rtlCol="0">
            <a:spAutoFit/>
          </a:bodyPr>
          <a:lstStyle/>
          <a:p>
            <a:r>
              <a:rPr lang="en-US" dirty="0">
                <a:solidFill>
                  <a:schemeClr val="tx2"/>
                </a:solidFill>
              </a:rPr>
              <a:t>We’ll see later that </a:t>
            </a:r>
            <a:r>
              <a:rPr lang="el-GR" altLang="en-US" i="1" dirty="0">
                <a:solidFill>
                  <a:schemeClr val="tx2"/>
                </a:solidFill>
              </a:rPr>
              <a:t>φ</a:t>
            </a:r>
            <a:r>
              <a:rPr lang="en-US" altLang="en-US" i="1" baseline="-25000" dirty="0">
                <a:solidFill>
                  <a:schemeClr val="tx2"/>
                </a:solidFill>
              </a:rPr>
              <a:t>E</a:t>
            </a:r>
            <a:r>
              <a:rPr lang="en-US" altLang="en-US" baseline="-25000" dirty="0">
                <a:solidFill>
                  <a:schemeClr val="tx2"/>
                </a:solidFill>
              </a:rPr>
              <a:t>0</a:t>
            </a:r>
            <a:r>
              <a:rPr lang="en-US" altLang="en-US" b="1" dirty="0">
                <a:solidFill>
                  <a:schemeClr val="tx2"/>
                </a:solidFill>
              </a:rPr>
              <a:t> </a:t>
            </a:r>
            <a:r>
              <a:rPr lang="en-US" dirty="0">
                <a:solidFill>
                  <a:schemeClr val="tx2"/>
                </a:solidFill>
              </a:rPr>
              <a:t> is a function of the stock’s growth, maturity and natural mortality</a:t>
            </a:r>
          </a:p>
        </p:txBody>
      </p:sp>
    </p:spTree>
    <p:extLst>
      <p:ext uri="{BB962C8B-B14F-4D97-AF65-F5344CB8AC3E}">
        <p14:creationId xmlns:p14="http://schemas.microsoft.com/office/powerpoint/2010/main" val="2070194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34829" name="Group 65"/>
          <p:cNvGrpSpPr>
            <a:grpSpLocks/>
          </p:cNvGrpSpPr>
          <p:nvPr/>
        </p:nvGrpSpPr>
        <p:grpSpPr bwMode="auto">
          <a:xfrm>
            <a:off x="1962671" y="1687643"/>
            <a:ext cx="6403940" cy="4050932"/>
            <a:chOff x="513" y="1245"/>
            <a:chExt cx="4839" cy="3061"/>
          </a:xfrm>
        </p:grpSpPr>
        <p:grpSp>
          <p:nvGrpSpPr>
            <p:cNvPr id="34835" name="Group 63"/>
            <p:cNvGrpSpPr>
              <a:grpSpLocks/>
            </p:cNvGrpSpPr>
            <p:nvPr/>
          </p:nvGrpSpPr>
          <p:grpSpPr bwMode="auto">
            <a:xfrm>
              <a:off x="513" y="1245"/>
              <a:ext cx="4839" cy="3061"/>
              <a:chOff x="513" y="1359"/>
              <a:chExt cx="483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46" y="4211"/>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1" y="1993"/>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890" y="3893"/>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1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2457623" y="1937766"/>
            <a:ext cx="1123568" cy="323174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4828" name="Rectangle 50"/>
          <p:cNvSpPr>
            <a:spLocks noChangeArrowheads="1"/>
          </p:cNvSpPr>
          <p:nvPr/>
        </p:nvSpPr>
        <p:spPr bwMode="auto">
          <a:xfrm>
            <a:off x="7225839" y="3498056"/>
            <a:ext cx="120430"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1" name="Rectangle 43"/>
          <p:cNvSpPr>
            <a:spLocks noChangeArrowheads="1"/>
          </p:cNvSpPr>
          <p:nvPr/>
        </p:nvSpPr>
        <p:spPr bwMode="auto">
          <a:xfrm>
            <a:off x="8152240" y="2667741"/>
            <a:ext cx="179983"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1076615" y="2926381"/>
            <a:ext cx="2159791"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3807453" y="5341131"/>
            <a:ext cx="3600975"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439776" y="2773611"/>
            <a:ext cx="5313157" cy="24496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Text Box 56"/>
          <p:cNvSpPr txBox="1">
            <a:spLocks noChangeArrowheads="1"/>
          </p:cNvSpPr>
          <p:nvPr/>
        </p:nvSpPr>
        <p:spPr bwMode="auto">
          <a:xfrm>
            <a:off x="882017" y="961618"/>
            <a:ext cx="1060096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400" b="1" dirty="0"/>
              <a:t>Steepness (</a:t>
            </a:r>
            <a:r>
              <a:rPr lang="en-US" altLang="en-US" sz="2400" b="1" i="1" dirty="0"/>
              <a:t>h</a:t>
            </a:r>
            <a:r>
              <a:rPr lang="en-US" altLang="en-US" sz="2400" b="1" dirty="0"/>
              <a:t>) </a:t>
            </a:r>
            <a:r>
              <a:rPr lang="en-US" altLang="en-US" sz="2400" dirty="0"/>
              <a:t>is the ratio of the recruitment when spawning biomass is 20% of unfished to the unfished </a:t>
            </a:r>
            <a:r>
              <a:rPr lang="en-US" altLang="en-US" sz="2400" dirty="0" smtClean="0"/>
              <a:t>recruitment </a:t>
            </a:r>
            <a:endParaRPr lang="en-US" altLang="en-US" sz="2400" strike="sngStrike" dirty="0"/>
          </a:p>
        </p:txBody>
      </p:sp>
      <p:sp>
        <p:nvSpPr>
          <p:cNvPr id="27" name="Text Box 33"/>
          <p:cNvSpPr txBox="1">
            <a:spLocks noChangeArrowheads="1"/>
          </p:cNvSpPr>
          <p:nvPr/>
        </p:nvSpPr>
        <p:spPr bwMode="auto">
          <a:xfrm>
            <a:off x="172995" y="6408623"/>
            <a:ext cx="12019005" cy="30777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a:t>Mace P.M. and Doonan, I.J. 1988. A generalized bioeconomic simulation model for fish population dynamics. N.Z. Fish. Assess. Res. Doc. 88/4.</a:t>
            </a:r>
            <a:endParaRPr lang="en-AU" altLang="en-US" sz="1400" dirty="0"/>
          </a:p>
        </p:txBody>
      </p:sp>
      <p:sp>
        <p:nvSpPr>
          <p:cNvPr id="24" name="Text Box 46"/>
          <p:cNvSpPr txBox="1">
            <a:spLocks noChangeArrowheads="1"/>
          </p:cNvSpPr>
          <p:nvPr/>
        </p:nvSpPr>
        <p:spPr bwMode="auto">
          <a:xfrm>
            <a:off x="3348935" y="5461490"/>
            <a:ext cx="669641" cy="191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0.2 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26" name="Line 48"/>
          <p:cNvSpPr>
            <a:spLocks noChangeShapeType="1"/>
          </p:cNvSpPr>
          <p:nvPr/>
        </p:nvSpPr>
        <p:spPr bwMode="auto">
          <a:xfrm flipH="1">
            <a:off x="3492373" y="5052434"/>
            <a:ext cx="2647" cy="4208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41"/>
          <p:cNvSpPr>
            <a:spLocks noChangeShapeType="1"/>
          </p:cNvSpPr>
          <p:nvPr/>
        </p:nvSpPr>
        <p:spPr bwMode="auto">
          <a:xfrm flipV="1">
            <a:off x="2439776" y="2820476"/>
            <a:ext cx="5408824" cy="15837"/>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41"/>
          <p:cNvSpPr>
            <a:spLocks noChangeShapeType="1"/>
          </p:cNvSpPr>
          <p:nvPr/>
        </p:nvSpPr>
        <p:spPr bwMode="auto">
          <a:xfrm flipV="1">
            <a:off x="2412724" y="3523980"/>
            <a:ext cx="1093504" cy="1161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 name="TextBox 1"/>
          <p:cNvSpPr txBox="1"/>
          <p:nvPr/>
        </p:nvSpPr>
        <p:spPr>
          <a:xfrm>
            <a:off x="9164782" y="2781953"/>
            <a:ext cx="2410691" cy="1754326"/>
          </a:xfrm>
          <a:prstGeom prst="rect">
            <a:avLst/>
          </a:prstGeom>
          <a:noFill/>
          <a:ln>
            <a:solidFill>
              <a:schemeClr val="tx2"/>
            </a:solidFill>
          </a:ln>
        </p:spPr>
        <p:txBody>
          <a:bodyPr wrap="square" rtlCol="0">
            <a:spAutoFit/>
          </a:bodyPr>
          <a:lstStyle/>
          <a:p>
            <a:r>
              <a:rPr lang="en-US" dirty="0">
                <a:solidFill>
                  <a:schemeClr val="tx2"/>
                </a:solidFill>
              </a:rPr>
              <a:t>In all these models and in fisheries stock assessment in general, we assume spawning biomass is a proxy for number of eggs</a:t>
            </a:r>
          </a:p>
        </p:txBody>
      </p:sp>
      <p:sp>
        <p:nvSpPr>
          <p:cNvPr id="28" name="Text Box 47">
            <a:extLst>
              <a:ext uri="{FF2B5EF4-FFF2-40B4-BE49-F238E27FC236}">
                <a16:creationId xmlns:a16="http://schemas.microsoft.com/office/drawing/2014/main" id="{00CCA459-43CC-494A-8583-18B183C23132}"/>
              </a:ext>
            </a:extLst>
          </p:cNvPr>
          <p:cNvSpPr txBox="1">
            <a:spLocks noChangeArrowheads="1"/>
          </p:cNvSpPr>
          <p:nvPr/>
        </p:nvSpPr>
        <p:spPr bwMode="auto">
          <a:xfrm>
            <a:off x="2476151" y="3245307"/>
            <a:ext cx="1331302" cy="34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r>
              <a:rPr lang="en-CA" altLang="en-US" sz="1800" i="1" dirty="0">
                <a:solidFill>
                  <a:srgbClr val="7030A0"/>
                </a:solidFill>
                <a:latin typeface="Arial" panose="020B0604020202020204" pitchFamily="34" charset="0"/>
              </a:rPr>
              <a:t>R at 0.2 E</a:t>
            </a:r>
            <a:r>
              <a:rPr lang="en-CA" altLang="en-US" sz="1800" i="1" baseline="-25000" dirty="0">
                <a:solidFill>
                  <a:srgbClr val="7030A0"/>
                </a:solidFill>
                <a:latin typeface="Arial" panose="020B0604020202020204" pitchFamily="34" charset="0"/>
              </a:rPr>
              <a:t>0</a:t>
            </a:r>
            <a:endParaRPr lang="en-US" altLang="en-US" sz="2800" dirty="0">
              <a:solidFill>
                <a:srgbClr val="7030A0"/>
              </a:solidFill>
              <a:latin typeface="Arial" panose="020B0604020202020204" pitchFamily="34" charset="0"/>
            </a:endParaRPr>
          </a:p>
          <a:p>
            <a:pPr eaLnBrk="1" hangingPunct="1"/>
            <a:r>
              <a:rPr lang="en-CA" altLang="en-US" sz="1800" i="1" dirty="0">
                <a:solidFill>
                  <a:srgbClr val="7030A0"/>
                </a:solidFill>
                <a:latin typeface="Arial" panose="020B0604020202020204" pitchFamily="34" charset="0"/>
              </a:rPr>
              <a:t> </a:t>
            </a:r>
            <a:endParaRPr lang="en-US" altLang="en-US" sz="2800" dirty="0">
              <a:solidFill>
                <a:srgbClr val="7030A0"/>
              </a:solidFill>
              <a:latin typeface="Arial" panose="020B0604020202020204" pitchFamily="34" charset="0"/>
            </a:endParaRPr>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CB2DB8C1-D686-4D46-8221-7513F59497A4}"/>
                  </a:ext>
                </a:extLst>
              </p:cNvPr>
              <p:cNvSpPr txBox="1"/>
              <p:nvPr/>
            </p:nvSpPr>
            <p:spPr>
              <a:xfrm>
                <a:off x="7900481" y="1842890"/>
                <a:ext cx="2410691" cy="63478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𝒉</m:t>
                      </m:r>
                      <m:r>
                        <a:rPr lang="en-US" b="1" i="0" dirty="0" smtClean="0">
                          <a:solidFill>
                            <a:srgbClr val="7030A0"/>
                          </a:solidFill>
                          <a:latin typeface="Cambria Math" panose="02040503050406030204" pitchFamily="18" charset="0"/>
                        </a:rPr>
                        <m:t>= </m:t>
                      </m:r>
                      <m:f>
                        <m:fPr>
                          <m:ctrlPr>
                            <a:rPr lang="en-US" b="1" i="1" dirty="0" smtClean="0">
                              <a:solidFill>
                                <a:srgbClr val="7030A0"/>
                              </a:solidFill>
                              <a:latin typeface="Cambria Math" panose="02040503050406030204" pitchFamily="18" charset="0"/>
                            </a:rPr>
                          </m:ctrlPr>
                        </m:fPr>
                        <m:num>
                          <m:r>
                            <m:rPr>
                              <m:nor/>
                            </m:rPr>
                            <a:rPr lang="en-CA" altLang="en-US" b="1" i="1" dirty="0">
                              <a:solidFill>
                                <a:srgbClr val="7030A0"/>
                              </a:solidFill>
                              <a:latin typeface="Arial" panose="020B0604020202020204" pitchFamily="34" charset="0"/>
                            </a:rPr>
                            <m:t>R</m:t>
                          </m:r>
                          <m:r>
                            <m:rPr>
                              <m:nor/>
                            </m:rPr>
                            <a:rPr lang="en-CA" altLang="en-US" b="1" i="1" dirty="0">
                              <a:solidFill>
                                <a:srgbClr val="7030A0"/>
                              </a:solidFill>
                              <a:latin typeface="Arial" panose="020B0604020202020204" pitchFamily="34" charset="0"/>
                            </a:rPr>
                            <m:t> </m:t>
                          </m:r>
                          <m:r>
                            <m:rPr>
                              <m:nor/>
                            </m:rPr>
                            <a:rPr lang="en-CA" altLang="en-US" b="1" i="1" dirty="0">
                              <a:solidFill>
                                <a:srgbClr val="7030A0"/>
                              </a:solidFill>
                              <a:latin typeface="Arial" panose="020B0604020202020204" pitchFamily="34" charset="0"/>
                            </a:rPr>
                            <m:t>at</m:t>
                          </m:r>
                          <m:r>
                            <m:rPr>
                              <m:nor/>
                            </m:rPr>
                            <a:rPr lang="en-CA" altLang="en-US" b="1" i="1" dirty="0">
                              <a:solidFill>
                                <a:srgbClr val="7030A0"/>
                              </a:solidFill>
                              <a:latin typeface="Arial" panose="020B0604020202020204" pitchFamily="34" charset="0"/>
                            </a:rPr>
                            <m:t> 0.2 </m:t>
                          </m:r>
                          <m:r>
                            <m:rPr>
                              <m:nor/>
                            </m:rPr>
                            <a:rPr lang="en-CA" altLang="en-US" b="1" i="1" dirty="0">
                              <a:solidFill>
                                <a:srgbClr val="7030A0"/>
                              </a:solidFill>
                              <a:latin typeface="Arial" panose="020B0604020202020204" pitchFamily="34" charset="0"/>
                            </a:rPr>
                            <m:t>E</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num>
                        <m:den>
                          <m:r>
                            <m:rPr>
                              <m:nor/>
                            </m:rPr>
                            <a:rPr lang="en-CA" altLang="en-US" b="1" i="1" dirty="0">
                              <a:solidFill>
                                <a:srgbClr val="7030A0"/>
                              </a:solidFill>
                              <a:latin typeface="Arial" panose="020B0604020202020204" pitchFamily="34" charset="0"/>
                            </a:rPr>
                            <m:t>R</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den>
                      </m:f>
                    </m:oMath>
                  </m:oMathPara>
                </a14:m>
                <a:endParaRPr lang="en-US" b="1" dirty="0">
                  <a:solidFill>
                    <a:schemeClr val="tx2"/>
                  </a:solidFill>
                </a:endParaRPr>
              </a:p>
            </p:txBody>
          </p:sp>
        </mc:Choice>
        <mc:Fallback>
          <p:sp>
            <p:nvSpPr>
              <p:cNvPr id="29" name="TextBox 28">
                <a:extLst>
                  <a:ext uri="{FF2B5EF4-FFF2-40B4-BE49-F238E27FC236}">
                    <a16:creationId xmlns:a16="http://schemas.microsoft.com/office/drawing/2014/main" id="{CB2DB8C1-D686-4D46-8221-7513F59497A4}"/>
                  </a:ext>
                </a:extLst>
              </p:cNvPr>
              <p:cNvSpPr txBox="1">
                <a:spLocks noRot="1" noChangeAspect="1" noMove="1" noResize="1" noEditPoints="1" noAdjustHandles="1" noChangeArrowheads="1" noChangeShapeType="1" noTextEdit="1"/>
              </p:cNvSpPr>
              <p:nvPr/>
            </p:nvSpPr>
            <p:spPr>
              <a:xfrm>
                <a:off x="7900481" y="1842890"/>
                <a:ext cx="2410691" cy="634789"/>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226131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483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1" grpId="0" animBg="1"/>
      <p:bldP spid="31" grpId="0" animBg="1"/>
      <p:bldP spid="42" grpId="0" animBg="1"/>
      <p:bldP spid="4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6960" y="1754188"/>
                <a:ext cx="10515600" cy="4351338"/>
              </a:xfrm>
            </p:spPr>
            <p:txBody>
              <a:bodyPr>
                <a:normAutofit/>
              </a:bodyPr>
              <a:lstStyle/>
              <a:p>
                <a14:m>
                  <m:oMath xmlns:m="http://schemas.openxmlformats.org/officeDocument/2006/math">
                    <m:r>
                      <a:rPr lang="en-US" sz="2800" b="0" i="1" smtClean="0">
                        <a:latin typeface="Cambria Math" panose="02040503050406030204" pitchFamily="18" charset="0"/>
                      </a:rPr>
                      <m:t>h</m:t>
                    </m:r>
                  </m:oMath>
                </a14:m>
                <a:r>
                  <a:rPr lang="en-US" dirty="0"/>
                  <a:t> is a measure of the resilience of recruitment to decreases in SSB from </a:t>
                </a:r>
                <a14:m>
                  <m:oMath xmlns:m="http://schemas.openxmlformats.org/officeDocument/2006/math">
                    <m:r>
                      <a:rPr lang="en-US" i="1" dirty="0">
                        <a:latin typeface="Cambria Math" panose="02040503050406030204" pitchFamily="18" charset="0"/>
                      </a:rPr>
                      <m:t>𝑆𝑆𝐵</m:t>
                    </m:r>
                    <m:r>
                      <a:rPr lang="en-US" i="1" baseline="-25000" dirty="0">
                        <a:latin typeface="Cambria Math" panose="02040503050406030204" pitchFamily="18" charset="0"/>
                      </a:rPr>
                      <m:t>0 </m:t>
                    </m:r>
                  </m:oMath>
                </a14:m>
                <a:endParaRPr lang="en-US" i="1" baseline="-25000" dirty="0">
                  <a:latin typeface="Cambria Math" panose="02040503050406030204" pitchFamily="18" charset="0"/>
                </a:endParaRPr>
              </a:p>
              <a:p>
                <a:r>
                  <a:rPr lang="en-US" dirty="0"/>
                  <a:t>Ranges from 0.2 to 1</a:t>
                </a:r>
              </a:p>
              <a:p>
                <a:pPr lvl="1"/>
                <a14:m>
                  <m:oMath xmlns:m="http://schemas.openxmlformats.org/officeDocument/2006/math">
                    <m:r>
                      <a:rPr lang="en-US" b="0" i="1" smtClean="0">
                        <a:latin typeface="Cambria Math" panose="02040503050406030204" pitchFamily="18" charset="0"/>
                      </a:rPr>
                      <m:t>h</m:t>
                    </m:r>
                  </m:oMath>
                </a14:m>
                <a:r>
                  <a:rPr lang="en-US" dirty="0"/>
                  <a:t> = 1 (constant recruitment)</a:t>
                </a:r>
              </a:p>
              <a:p>
                <a:pPr lvl="1"/>
                <a14:m>
                  <m:oMath xmlns:m="http://schemas.openxmlformats.org/officeDocument/2006/math">
                    <m:r>
                      <a:rPr lang="en-US" b="0" i="1" smtClean="0">
                        <a:latin typeface="Cambria Math" panose="02040503050406030204" pitchFamily="18" charset="0"/>
                      </a:rPr>
                      <m:t>h</m:t>
                    </m:r>
                  </m:oMath>
                </a14:m>
                <a:r>
                  <a:rPr lang="en-US" dirty="0"/>
                  <a:t> = 0.2 (linear increase in recruits)</a:t>
                </a: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6960" y="1754188"/>
                <a:ext cx="10515600" cy="4351338"/>
              </a:xfrm>
              <a:blipFill>
                <a:blip r:embed="rId2"/>
                <a:stretch>
                  <a:fillRect l="-1043" t="-2381"/>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dirty="0"/>
              <a:t>Steepness (</a:t>
            </a:r>
            <a:r>
              <a:rPr lang="en-CA" i="1" dirty="0"/>
              <a:t>h</a:t>
            </a:r>
            <a:r>
              <a:rPr lang="en-CA" dirty="0"/>
              <a:t>)</a:t>
            </a:r>
            <a:endParaRPr lang="en-CA" dirty="0">
              <a:solidFill>
                <a:srgbClr val="FF0000"/>
              </a:solidFill>
            </a:endParaRPr>
          </a:p>
        </p:txBody>
      </p:sp>
      <p:pic>
        <p:nvPicPr>
          <p:cNvPr id="8" name="Picture 7">
            <a:extLst>
              <a:ext uri="{FF2B5EF4-FFF2-40B4-BE49-F238E27FC236}">
                <a16:creationId xmlns:a16="http://schemas.microsoft.com/office/drawing/2014/main" id="{AE3C51A4-7F8B-4C1F-AC41-BB48EDBCA1D4}"/>
              </a:ext>
            </a:extLst>
          </p:cNvPr>
          <p:cNvPicPr>
            <a:picLocks noChangeAspect="1"/>
          </p:cNvPicPr>
          <p:nvPr/>
        </p:nvPicPr>
        <p:blipFill>
          <a:blip r:embed="rId3"/>
          <a:stretch>
            <a:fillRect/>
          </a:stretch>
        </p:blipFill>
        <p:spPr>
          <a:xfrm>
            <a:off x="5876925" y="2809875"/>
            <a:ext cx="6315075" cy="404812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C8C9B6-78CB-4D9B-8F2E-53187BD2C5E1}"/>
                  </a:ext>
                </a:extLst>
              </p:cNvPr>
              <p:cNvSpPr txBox="1"/>
              <p:nvPr/>
            </p:nvSpPr>
            <p:spPr>
              <a:xfrm>
                <a:off x="7892143" y="2224127"/>
                <a:ext cx="4299857" cy="369332"/>
              </a:xfrm>
              <a:prstGeom prst="rect">
                <a:avLst/>
              </a:prstGeom>
              <a:noFill/>
            </p:spPr>
            <p:txBody>
              <a:bodyPr wrap="square" rtlCol="0">
                <a:spAutoFit/>
              </a:bodyPr>
              <a:lstStyle/>
              <a:p>
                <a14:m>
                  <m:oMath xmlns:m="http://schemas.openxmlformats.org/officeDocument/2006/math">
                    <m:r>
                      <a:rPr lang="en-US" i="1" dirty="0" smtClean="0">
                        <a:solidFill>
                          <a:srgbClr val="0000FF"/>
                        </a:solidFill>
                        <a:latin typeface="Cambria Math" panose="02040503050406030204" pitchFamily="18" charset="0"/>
                      </a:rPr>
                      <m:t>h</m:t>
                    </m:r>
                  </m:oMath>
                </a14:m>
                <a:r>
                  <a:rPr lang="en-US" dirty="0">
                    <a:solidFill>
                      <a:srgbClr val="0000FF"/>
                    </a:solidFill>
                  </a:rPr>
                  <a:t> = relative recruitment at relative SSB = 0.2</a:t>
                </a:r>
              </a:p>
            </p:txBody>
          </p:sp>
        </mc:Choice>
        <mc:Fallback xmlns="">
          <p:sp>
            <p:nvSpPr>
              <p:cNvPr id="4" name="TextBox 3">
                <a:extLst>
                  <a:ext uri="{FF2B5EF4-FFF2-40B4-BE49-F238E27FC236}">
                    <a16:creationId xmlns:a16="http://schemas.microsoft.com/office/drawing/2014/main" id="{8BC8C9B6-78CB-4D9B-8F2E-53187BD2C5E1}"/>
                  </a:ext>
                </a:extLst>
              </p:cNvPr>
              <p:cNvSpPr txBox="1">
                <a:spLocks noRot="1" noChangeAspect="1" noMove="1" noResize="1" noEditPoints="1" noAdjustHandles="1" noChangeArrowheads="1" noChangeShapeType="1" noTextEdit="1"/>
              </p:cNvSpPr>
              <p:nvPr/>
            </p:nvSpPr>
            <p:spPr>
              <a:xfrm>
                <a:off x="7892143" y="2224127"/>
                <a:ext cx="4299857" cy="369332"/>
              </a:xfrm>
              <a:prstGeom prst="rect">
                <a:avLst/>
              </a:prstGeom>
              <a:blipFill>
                <a:blip r:embed="rId4"/>
                <a:stretch>
                  <a:fillRect t="-10000" r="-426" b="-26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FD740D9-7B18-4510-A118-FB65C824A0FD}"/>
              </a:ext>
            </a:extLst>
          </p:cNvPr>
          <p:cNvCxnSpPr>
            <a:cxnSpLocks/>
            <a:stCxn id="4" idx="1"/>
          </p:cNvCxnSpPr>
          <p:nvPr/>
        </p:nvCxnSpPr>
        <p:spPr>
          <a:xfrm flipH="1">
            <a:off x="7336971" y="2408793"/>
            <a:ext cx="555172" cy="40108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7919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Steepness and CR are analytically related</a:t>
            </a:r>
          </a:p>
        </p:txBody>
      </p:sp>
      <p:sp>
        <p:nvSpPr>
          <p:cNvPr id="4" name="Rectangle 3"/>
          <p:cNvSpPr/>
          <p:nvPr/>
        </p:nvSpPr>
        <p:spPr>
          <a:xfrm>
            <a:off x="1060080" y="2094479"/>
            <a:ext cx="4557723" cy="584775"/>
          </a:xfrm>
          <a:prstGeom prst="rect">
            <a:avLst/>
          </a:prstGeom>
        </p:spPr>
        <p:txBody>
          <a:bodyPr wrap="none">
            <a:spAutoFit/>
          </a:bodyPr>
          <a:lstStyle/>
          <a:p>
            <a:r>
              <a:rPr lang="en-CA" altLang="en-US" sz="3200" dirty="0">
                <a:cs typeface="Arial" panose="020B0604020202020204" pitchFamily="34" charset="0"/>
              </a:rPr>
              <a:t>Compensation ratio (CR</a:t>
            </a:r>
            <a:r>
              <a:rPr lang="en-US" altLang="en-US" sz="3200" dirty="0">
                <a:cs typeface="Times New Roman" panose="02020603050405020304" pitchFamily="18" charset="0"/>
              </a:rPr>
              <a:t>)</a:t>
            </a:r>
            <a:r>
              <a:rPr lang="en-CA" altLang="en-US" sz="3200" dirty="0">
                <a:cs typeface="Arial" panose="020B0604020202020204" pitchFamily="34" charset="0"/>
              </a:rPr>
              <a:t> =</a:t>
            </a:r>
            <a:endParaRPr lang="en-US" sz="3200" dirty="0"/>
          </a:p>
        </p:txBody>
      </p:sp>
      <p:sp>
        <p:nvSpPr>
          <p:cNvPr id="6" name="Rectangle 5"/>
          <p:cNvSpPr/>
          <p:nvPr/>
        </p:nvSpPr>
        <p:spPr>
          <a:xfrm>
            <a:off x="5701145" y="2051546"/>
            <a:ext cx="5223164" cy="646331"/>
          </a:xfrm>
          <a:prstGeom prst="rect">
            <a:avLst/>
          </a:prstGeom>
        </p:spPr>
        <p:txBody>
          <a:bodyPr wrap="square">
            <a:spAutoFit/>
          </a:bodyPr>
          <a:lstStyle/>
          <a:p>
            <a:r>
              <a:rPr lang="el-GR" altLang="en-US" sz="3600" i="1" dirty="0">
                <a:latin typeface="Times New Roman" panose="02020603050405020304" pitchFamily="18" charset="0"/>
                <a:ea typeface="Cambria Math" panose="02040503050406030204" pitchFamily="18" charset="0"/>
                <a:cs typeface="Times New Roman" panose="02020603050405020304" pitchFamily="18" charset="0"/>
              </a:rPr>
              <a:t>αφ</a:t>
            </a:r>
            <a:r>
              <a:rPr lang="en-US" altLang="en-US" sz="3600" i="1" baseline="-25000" dirty="0">
                <a:latin typeface="Times New Roman" panose="02020603050405020304" pitchFamily="18" charset="0"/>
                <a:ea typeface="Cambria Math" panose="02040503050406030204" pitchFamily="18" charset="0"/>
                <a:cs typeface="Times New Roman" panose="02020603050405020304" pitchFamily="18" charset="0"/>
              </a:rPr>
              <a:t>E</a:t>
            </a:r>
            <a:r>
              <a:rPr lang="en-US" altLang="en-US" sz="3600" baseline="-25000" dirty="0">
                <a:latin typeface="Times New Roman" panose="02020603050405020304" pitchFamily="18" charset="0"/>
                <a:ea typeface="Cambria Math" panose="02040503050406030204" pitchFamily="18" charset="0"/>
                <a:cs typeface="Times New Roman" panose="02020603050405020304" pitchFamily="18" charset="0"/>
              </a:rPr>
              <a:t>0</a:t>
            </a:r>
            <a:r>
              <a:rPr lang="en-US" altLang="en-US" sz="3600"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en-US" sz="2400" dirty="0">
                <a:solidFill>
                  <a:schemeClr val="tx2"/>
                </a:solidFill>
                <a:latin typeface="Times New Roman" panose="02020603050405020304" pitchFamily="18" charset="0"/>
                <a:ea typeface="Cambria Math" panose="02040503050406030204" pitchFamily="18" charset="0"/>
                <a:cs typeface="Times New Roman" panose="02020603050405020304" pitchFamily="18" charset="0"/>
              </a:rPr>
              <a:t>(for BH and Ricker SRRs)</a:t>
            </a:r>
            <a:r>
              <a:rPr lang="en-US" altLang="en-US" sz="3200" dirty="0">
                <a:latin typeface="Times New Roman" panose="02020603050405020304" pitchFamily="18" charset="0"/>
                <a:ea typeface="Cambria Math" panose="02040503050406030204" pitchFamily="18" charset="0"/>
                <a:cs typeface="Times New Roman" panose="02020603050405020304" pitchFamily="18" charset="0"/>
              </a:rPr>
              <a:t> </a:t>
            </a:r>
            <a:endParaRPr lang="en-US" sz="3600" dirty="0">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7" name="Rectangle 6"/>
          <p:cNvSpPr/>
          <p:nvPr/>
        </p:nvSpPr>
        <p:spPr>
          <a:xfrm>
            <a:off x="1060080" y="3356482"/>
            <a:ext cx="2724207" cy="584775"/>
          </a:xfrm>
          <a:prstGeom prst="rect">
            <a:avLst/>
          </a:prstGeom>
        </p:spPr>
        <p:txBody>
          <a:bodyPr wrap="none">
            <a:spAutoFit/>
          </a:bodyPr>
          <a:lstStyle/>
          <a:p>
            <a:r>
              <a:rPr lang="en-CA" altLang="en-US" sz="3200" dirty="0">
                <a:cs typeface="Arial" panose="020B0604020202020204" pitchFamily="34" charset="0"/>
              </a:rPr>
              <a:t>Steepness (</a:t>
            </a:r>
            <a:r>
              <a:rPr lang="en-CA" altLang="en-US" sz="3200" i="1" dirty="0">
                <a:cs typeface="Arial" panose="020B0604020202020204" pitchFamily="34" charset="0"/>
              </a:rPr>
              <a:t>h</a:t>
            </a:r>
            <a:r>
              <a:rPr lang="en-CA" altLang="en-US" sz="3200" dirty="0">
                <a:cs typeface="Arial" panose="020B0604020202020204" pitchFamily="34" charset="0"/>
              </a:rPr>
              <a:t>) =</a:t>
            </a:r>
            <a:endParaRPr lang="en-US" sz="3200" dirty="0"/>
          </a:p>
        </p:txBody>
      </p:sp>
      <p:graphicFrame>
        <p:nvGraphicFramePr>
          <p:cNvPr id="8" name="Object 8"/>
          <p:cNvGraphicFramePr>
            <a:graphicFrameLocks noChangeAspect="1"/>
          </p:cNvGraphicFramePr>
          <p:nvPr>
            <p:extLst>
              <p:ext uri="{D42A27DB-BD31-4B8C-83A1-F6EECF244321}">
                <p14:modId xmlns:p14="http://schemas.microsoft.com/office/powerpoint/2010/main" val="1932718467"/>
              </p:ext>
            </p:extLst>
          </p:nvPr>
        </p:nvGraphicFramePr>
        <p:xfrm>
          <a:off x="4127271" y="3232150"/>
          <a:ext cx="1035050" cy="833438"/>
        </p:xfrm>
        <a:graphic>
          <a:graphicData uri="http://schemas.openxmlformats.org/presentationml/2006/ole">
            <mc:AlternateContent xmlns:mc="http://schemas.openxmlformats.org/markup-compatibility/2006">
              <mc:Choice xmlns:v="urn:schemas-microsoft-com:vml" Requires="v">
                <p:oleObj spid="_x0000_s24810" name="Equation" r:id="rId3" imgW="482391" imgH="393529" progId="Equation.3">
                  <p:embed/>
                </p:oleObj>
              </mc:Choice>
              <mc:Fallback>
                <p:oleObj name="Equation" r:id="rId3" imgW="482391" imgH="393529" progId="Equation.3">
                  <p:embed/>
                  <p:pic>
                    <p:nvPicPr>
                      <p:cNvPr id="820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271" y="3232150"/>
                        <a:ext cx="10350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1"/>
          <p:cNvGraphicFramePr>
            <a:graphicFrameLocks noChangeAspect="1"/>
          </p:cNvGraphicFramePr>
          <p:nvPr>
            <p:extLst>
              <p:ext uri="{D42A27DB-BD31-4B8C-83A1-F6EECF244321}">
                <p14:modId xmlns:p14="http://schemas.microsoft.com/office/powerpoint/2010/main" val="4194298949"/>
              </p:ext>
            </p:extLst>
          </p:nvPr>
        </p:nvGraphicFramePr>
        <p:xfrm>
          <a:off x="7589260" y="2978439"/>
          <a:ext cx="774700" cy="1152525"/>
        </p:xfrm>
        <a:graphic>
          <a:graphicData uri="http://schemas.openxmlformats.org/presentationml/2006/ole">
            <mc:AlternateContent xmlns:mc="http://schemas.openxmlformats.org/markup-compatibility/2006">
              <mc:Choice xmlns:v="urn:schemas-microsoft-com:vml" Requires="v">
                <p:oleObj spid="_x0000_s24811" name="Equation" r:id="rId5" imgW="355446" imgH="520474" progId="Equation.3">
                  <p:embed/>
                </p:oleObj>
              </mc:Choice>
              <mc:Fallback>
                <p:oleObj name="Equation" r:id="rId5" imgW="355446" imgH="520474" progId="Equation.3">
                  <p:embed/>
                  <p:pic>
                    <p:nvPicPr>
                      <p:cNvPr id="8202"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9260" y="2978439"/>
                        <a:ext cx="7747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9"/>
          <p:cNvSpPr/>
          <p:nvPr/>
        </p:nvSpPr>
        <p:spPr>
          <a:xfrm>
            <a:off x="4235869" y="4242248"/>
            <a:ext cx="817853" cy="461665"/>
          </a:xfrm>
          <a:prstGeom prst="rect">
            <a:avLst/>
          </a:prstGeom>
        </p:spPr>
        <p:txBody>
          <a:bodyPr wrap="none">
            <a:spAutoFit/>
          </a:bodyPr>
          <a:lstStyle/>
          <a:p>
            <a:r>
              <a:rPr lang="en-US" altLang="en-US" sz="2400" dirty="0">
                <a:solidFill>
                  <a:schemeClr val="tx2"/>
                </a:solidFill>
                <a:latin typeface="Times New Roman" panose="02020603050405020304" pitchFamily="18" charset="0"/>
                <a:ea typeface="Cambria Math" panose="02040503050406030204" pitchFamily="18" charset="0"/>
                <a:cs typeface="Times New Roman" panose="02020603050405020304" pitchFamily="18" charset="0"/>
              </a:rPr>
              <a:t>(BH)</a:t>
            </a:r>
            <a:endParaRPr lang="en-US" sz="2400" dirty="0"/>
          </a:p>
        </p:txBody>
      </p:sp>
      <p:sp>
        <p:nvSpPr>
          <p:cNvPr id="11" name="Rectangle 10"/>
          <p:cNvSpPr/>
          <p:nvPr/>
        </p:nvSpPr>
        <p:spPr>
          <a:xfrm>
            <a:off x="7399255" y="4119138"/>
            <a:ext cx="1311578" cy="584775"/>
          </a:xfrm>
          <a:prstGeom prst="rect">
            <a:avLst/>
          </a:prstGeom>
        </p:spPr>
        <p:txBody>
          <a:bodyPr wrap="none">
            <a:spAutoFit/>
          </a:bodyPr>
          <a:lstStyle/>
          <a:p>
            <a:r>
              <a:rPr lang="en-US" altLang="en-US" sz="2400" dirty="0">
                <a:solidFill>
                  <a:schemeClr val="tx2"/>
                </a:solidFill>
                <a:latin typeface="Times New Roman" panose="02020603050405020304" pitchFamily="18" charset="0"/>
                <a:ea typeface="Cambria Math" panose="02040503050406030204" pitchFamily="18" charset="0"/>
                <a:cs typeface="Times New Roman" panose="02020603050405020304" pitchFamily="18" charset="0"/>
              </a:rPr>
              <a:t>(Ricker)</a:t>
            </a:r>
            <a:r>
              <a:rPr lang="en-US" altLang="en-US" sz="3200" dirty="0">
                <a:latin typeface="Times New Roman" panose="02020603050405020304" pitchFamily="18" charset="0"/>
                <a:ea typeface="Cambria Math" panose="02040503050406030204" pitchFamily="18" charset="0"/>
                <a:cs typeface="Times New Roman" panose="02020603050405020304" pitchFamily="18" charset="0"/>
              </a:rPr>
              <a:t> </a:t>
            </a:r>
            <a:endParaRPr lang="en-US" sz="3600" dirty="0">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12" name="TextBox 11"/>
          <p:cNvSpPr txBox="1"/>
          <p:nvPr/>
        </p:nvSpPr>
        <p:spPr>
          <a:xfrm>
            <a:off x="635629" y="5421393"/>
            <a:ext cx="10718171" cy="1200329"/>
          </a:xfrm>
          <a:prstGeom prst="rect">
            <a:avLst/>
          </a:prstGeom>
          <a:noFill/>
          <a:ln>
            <a:solidFill>
              <a:schemeClr val="tx2"/>
            </a:solidFill>
          </a:ln>
        </p:spPr>
        <p:txBody>
          <a:bodyPr wrap="square" rtlCol="0">
            <a:spAutoFit/>
          </a:bodyPr>
          <a:lstStyle/>
          <a:p>
            <a:r>
              <a:rPr lang="en-US" sz="2400" dirty="0">
                <a:solidFill>
                  <a:schemeClr val="tx2"/>
                </a:solidFill>
              </a:rPr>
              <a:t>Steepness is a widely used parameter in fisheries stock assessment. It has strong effects on the modeled fish population’s resilience to fishing and its reference points. It is very hard to estimate. Commonly, practitioners must use an informative prior.</a:t>
            </a:r>
          </a:p>
        </p:txBody>
      </p:sp>
      <p:sp>
        <p:nvSpPr>
          <p:cNvPr id="14" name="Rectangle 13"/>
          <p:cNvSpPr/>
          <p:nvPr/>
        </p:nvSpPr>
        <p:spPr>
          <a:xfrm>
            <a:off x="635629" y="1909699"/>
            <a:ext cx="10718171" cy="328352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2702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RF add slide showing alpha and beta in terms of h and R0</a:t>
            </a:r>
            <a:endParaRPr lang="en-US" dirty="0">
              <a:solidFill>
                <a:srgbClr val="FF0000"/>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53776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6. Reference Points in Age-structured Models</a:t>
            </a:r>
          </a:p>
        </p:txBody>
      </p:sp>
    </p:spTree>
    <p:extLst>
      <p:ext uri="{BB962C8B-B14F-4D97-AF65-F5344CB8AC3E}">
        <p14:creationId xmlns:p14="http://schemas.microsoft.com/office/powerpoint/2010/main" val="23881041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Limit Reference Points</a:t>
            </a:r>
            <a:endParaRPr lang="en-CA"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1413164"/>
            <a:ext cx="7894739" cy="5347452"/>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8589087" y="2508269"/>
                <a:ext cx="3602913" cy="51328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sz="2800" dirty="0" smtClean="0">
                          <a:solidFill>
                            <a:schemeClr val="accent5"/>
                          </a:solidFill>
                        </a:rPr>
                        <m:t>% </m:t>
                      </m:r>
                      <m:r>
                        <m:rPr>
                          <m:nor/>
                        </m:rPr>
                        <a:rPr lang="en-US" sz="2800" dirty="0" smtClean="0">
                          <a:solidFill>
                            <a:schemeClr val="accent5"/>
                          </a:solidFill>
                        </a:rPr>
                        <m:t>of</m:t>
                      </m:r>
                      <m:r>
                        <a:rPr lang="en-US" sz="2800" b="0" i="1" dirty="0" smtClean="0">
                          <a:solidFill>
                            <a:schemeClr val="accent5"/>
                          </a:solidFill>
                          <a:latin typeface="Cambria Math" panose="02040503050406030204" pitchFamily="18" charset="0"/>
                        </a:rPr>
                        <m:t> </m:t>
                      </m:r>
                      <m:r>
                        <a:rPr lang="en-US" sz="2800" i="1" dirty="0" smtClean="0">
                          <a:solidFill>
                            <a:schemeClr val="accent5"/>
                          </a:solidFill>
                          <a:latin typeface="Cambria Math" panose="02040503050406030204" pitchFamily="18" charset="0"/>
                        </a:rPr>
                        <m:t>𝐵</m:t>
                      </m:r>
                      <m:r>
                        <m:rPr>
                          <m:sty m:val="p"/>
                        </m:rPr>
                        <a:rPr lang="en-US" sz="2800" i="0" baseline="-25000" dirty="0">
                          <a:solidFill>
                            <a:schemeClr val="accent5"/>
                          </a:solidFill>
                          <a:latin typeface="Cambria Math" panose="02040503050406030204" pitchFamily="18" charset="0"/>
                        </a:rPr>
                        <m:t>MSY</m:t>
                      </m:r>
                    </m:oMath>
                  </m:oMathPara>
                </a14:m>
                <a:endParaRPr lang="en-CA" sz="2800" baseline="-25000" dirty="0">
                  <a:solidFill>
                    <a:schemeClr val="accent5"/>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589087" y="2508269"/>
                <a:ext cx="3602913" cy="5132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014671" y="5080679"/>
                <a:ext cx="2895597" cy="1384995"/>
              </a:xfrm>
              <a:prstGeom prst="rect">
                <a:avLst/>
              </a:prstGeom>
              <a:noFill/>
            </p:spPr>
            <p:txBody>
              <a:bodyPr wrap="square" rtlCol="0">
                <a:spAutoFit/>
              </a:bodyPr>
              <a:lstStyle/>
              <a:p>
                <a:pPr algn="ctr"/>
                <a:r>
                  <a:rPr lang="en-US" sz="2800" dirty="0">
                    <a:solidFill>
                      <a:schemeClr val="accent5"/>
                    </a:solidFill>
                  </a:rPr>
                  <a:t>% of Equilibrium </a:t>
                </a:r>
                <a14:m>
                  <m:oMath xmlns:m="http://schemas.openxmlformats.org/officeDocument/2006/math">
                    <m:r>
                      <a:rPr lang="en-US" sz="2800" i="1" dirty="0" smtClean="0">
                        <a:solidFill>
                          <a:schemeClr val="accent5"/>
                        </a:solidFill>
                        <a:latin typeface="Cambria Math" panose="02040503050406030204" pitchFamily="18" charset="0"/>
                      </a:rPr>
                      <m:t>𝐵</m:t>
                    </m:r>
                  </m:oMath>
                </a14:m>
                <a:r>
                  <a:rPr lang="en-US" sz="2800" dirty="0">
                    <a:solidFill>
                      <a:schemeClr val="accent5"/>
                    </a:solidFill>
                  </a:rPr>
                  <a:t> at </a:t>
                </a:r>
                <a14:m>
                  <m:oMath xmlns:m="http://schemas.openxmlformats.org/officeDocument/2006/math">
                    <m:r>
                      <a:rPr lang="en-US" sz="2800" i="1" dirty="0" smtClean="0">
                        <a:solidFill>
                          <a:schemeClr val="accent5"/>
                        </a:solidFill>
                        <a:latin typeface="Cambria Math" panose="02040503050406030204" pitchFamily="18" charset="0"/>
                      </a:rPr>
                      <m:t>𝐹</m:t>
                    </m:r>
                    <m:r>
                      <m:rPr>
                        <m:sty m:val="p"/>
                      </m:rPr>
                      <a:rPr lang="en-US" sz="2800" i="0" baseline="-25000" dirty="0">
                        <a:solidFill>
                          <a:schemeClr val="accent5"/>
                        </a:solidFill>
                        <a:latin typeface="Cambria Math" panose="02040503050406030204" pitchFamily="18" charset="0"/>
                      </a:rPr>
                      <m:t>X</m:t>
                    </m:r>
                    <m:r>
                      <a:rPr lang="en-US" sz="2800" i="0" baseline="-25000" dirty="0">
                        <a:solidFill>
                          <a:schemeClr val="accent5"/>
                        </a:solidFill>
                        <a:latin typeface="Cambria Math" panose="02040503050406030204" pitchFamily="18" charset="0"/>
                      </a:rPr>
                      <m:t>%</m:t>
                    </m:r>
                    <m:r>
                      <m:rPr>
                        <m:sty m:val="p"/>
                      </m:rPr>
                      <a:rPr lang="en-US" sz="2800" i="0" baseline="-25000" dirty="0">
                        <a:solidFill>
                          <a:schemeClr val="accent5"/>
                        </a:solidFill>
                        <a:latin typeface="Cambria Math" panose="02040503050406030204" pitchFamily="18" charset="0"/>
                      </a:rPr>
                      <m:t>SPR</m:t>
                    </m:r>
                    <m:r>
                      <a:rPr lang="en-US" sz="2800" i="0" baseline="-25000" dirty="0">
                        <a:solidFill>
                          <a:schemeClr val="accent5"/>
                        </a:solidFill>
                        <a:latin typeface="Cambria Math" panose="02040503050406030204" pitchFamily="18" charset="0"/>
                      </a:rPr>
                      <m:t> </m:t>
                    </m:r>
                  </m:oMath>
                </a14:m>
                <a:r>
                  <a:rPr lang="en-US" sz="2800" dirty="0">
                    <a:solidFill>
                      <a:schemeClr val="accent5"/>
                    </a:solidFill>
                  </a:rPr>
                  <a:t>as a </a:t>
                </a:r>
              </a:p>
              <a:p>
                <a:pPr algn="ctr"/>
                <a:r>
                  <a:rPr lang="en-US" sz="2800" u="sng" dirty="0">
                    <a:solidFill>
                      <a:schemeClr val="accent5"/>
                    </a:solidFill>
                  </a:rPr>
                  <a:t>proxy</a:t>
                </a:r>
                <a:r>
                  <a:rPr lang="en-US" sz="2800" dirty="0">
                    <a:solidFill>
                      <a:schemeClr val="accent5"/>
                    </a:solidFill>
                  </a:rPr>
                  <a:t> for </a:t>
                </a:r>
                <a14:m>
                  <m:oMath xmlns:m="http://schemas.openxmlformats.org/officeDocument/2006/math">
                    <m:r>
                      <a:rPr lang="en-US" sz="2800" i="1" dirty="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𝑀𝑆𝑌</m:t>
                    </m:r>
                  </m:oMath>
                </a14:m>
                <a:endParaRPr lang="en-CA" sz="2800" baseline="-25000" dirty="0">
                  <a:solidFill>
                    <a:schemeClr val="accent5"/>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014671" y="5080679"/>
                <a:ext cx="2895597" cy="1384995"/>
              </a:xfrm>
              <a:prstGeom prst="rect">
                <a:avLst/>
              </a:prstGeom>
              <a:blipFill>
                <a:blip r:embed="rId4"/>
                <a:stretch>
                  <a:fillRect l="-4000" t="-3947" b="-11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589088" y="3806061"/>
                <a:ext cx="3602912" cy="1097736"/>
              </a:xfrm>
              <a:prstGeom prst="rect">
                <a:avLst/>
              </a:prstGeom>
              <a:noFill/>
            </p:spPr>
            <p:txBody>
              <a:bodyPr wrap="square" rtlCol="0">
                <a:spAutoFit/>
              </a:bodyPr>
              <a:lstStyle/>
              <a:p>
                <a:pPr algn="ctr"/>
                <a:r>
                  <a:rPr lang="en-US" sz="2800" dirty="0">
                    <a:solidFill>
                      <a:schemeClr val="accent5"/>
                    </a:solidFill>
                  </a:rPr>
                  <a:t>% of </a:t>
                </a:r>
                <a14:m>
                  <m:oMath xmlns:m="http://schemas.openxmlformats.org/officeDocument/2006/math">
                    <m:r>
                      <a:rPr lang="en-US" sz="2800" i="1" dirty="0" smtClean="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0</m:t>
                    </m:r>
                  </m:oMath>
                </a14:m>
                <a:r>
                  <a:rPr lang="en-US" sz="2800" baseline="-25000" dirty="0">
                    <a:solidFill>
                      <a:schemeClr val="accent5"/>
                    </a:solidFill>
                  </a:rPr>
                  <a:t> </a:t>
                </a:r>
                <a:endParaRPr lang="en-CA" sz="2800" i="1" baseline="-25000" dirty="0">
                  <a:solidFill>
                    <a:schemeClr val="accent5"/>
                  </a:solidFill>
                </a:endParaRPr>
              </a:p>
              <a:p>
                <a:pPr algn="ctr"/>
                <a:endParaRPr lang="en-CA" sz="2800" u="sng" baseline="-25000" dirty="0">
                  <a:solidFill>
                    <a:schemeClr val="accent5"/>
                  </a:solidFill>
                </a:endParaRPr>
              </a:p>
              <a:p>
                <a:endParaRPr lang="en-CA" sz="2800" baseline="-25000" dirty="0">
                  <a:solidFill>
                    <a:schemeClr val="accent5"/>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589088" y="3806061"/>
                <a:ext cx="3602912" cy="1097736"/>
              </a:xfrm>
              <a:prstGeom prst="rect">
                <a:avLst/>
              </a:prstGeom>
              <a:blipFill>
                <a:blip r:embed="rId5"/>
                <a:stretch>
                  <a:fillRect t="-5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4956D24-10EF-496E-ABD8-A7640B5095D3}"/>
              </a:ext>
            </a:extLst>
          </p:cNvPr>
          <p:cNvSpPr txBox="1"/>
          <p:nvPr/>
        </p:nvSpPr>
        <p:spPr>
          <a:xfrm>
            <a:off x="7155810" y="6642556"/>
            <a:ext cx="5036190" cy="215444"/>
          </a:xfrm>
          <a:prstGeom prst="rect">
            <a:avLst/>
          </a:prstGeom>
          <a:noFill/>
        </p:spPr>
        <p:txBody>
          <a:bodyPr wrap="square">
            <a:spAutoFit/>
          </a:bodyPr>
          <a:lstStyle/>
          <a:p>
            <a:r>
              <a:rPr lang="en-US" sz="800" b="0" i="0" u="none" strike="noStrike" baseline="0" dirty="0">
                <a:solidFill>
                  <a:srgbClr val="000000"/>
                </a:solidFill>
                <a:latin typeface="Calibri" panose="020F0502020204030204" pitchFamily="34" charset="0"/>
              </a:rPr>
              <a:t>1 Adapted from Pew Charitable Trusts (2016) Reference Points: Measuring Success in Fisheries Management. 8 pp. </a:t>
            </a:r>
            <a:endParaRPr lang="en-US" dirty="0"/>
          </a:p>
        </p:txBody>
      </p:sp>
    </p:spTree>
    <p:extLst>
      <p:ext uri="{BB962C8B-B14F-4D97-AF65-F5344CB8AC3E}">
        <p14:creationId xmlns:p14="http://schemas.microsoft.com/office/powerpoint/2010/main" val="19647988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Equilibrium Reference Points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explore the calculations for an age-structured model:</a:t>
                </a:r>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baseline="-25000" dirty="0"/>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𝐹</m:t>
                    </m:r>
                    <m:r>
                      <m:rPr>
                        <m:sty m:val="p"/>
                      </m:rPr>
                      <a:rPr lang="en-US" i="0" baseline="-25000" dirty="0">
                        <a:latin typeface="Cambria Math" panose="02040503050406030204" pitchFamily="18" charset="0"/>
                      </a:rPr>
                      <m:t>MSY</m:t>
                    </m:r>
                    <m:r>
                      <m:rPr>
                        <m:nor/>
                      </m:rPr>
                      <a:rPr lang="en-US" dirty="0"/>
                      <m:t> </m:t>
                    </m:r>
                  </m:oMath>
                </a14:m>
                <a:r>
                  <a:rPr lang="en-US" dirty="0"/>
                  <a:t>and </a:t>
                </a:r>
                <a14:m>
                  <m:oMath xmlns:m="http://schemas.openxmlformats.org/officeDocument/2006/math">
                    <m:r>
                      <a:rPr lang="en-US" i="1" dirty="0">
                        <a:latin typeface="Cambria Math" panose="02040503050406030204" pitchFamily="18" charset="0"/>
                      </a:rPr>
                      <m:t>𝐵</m:t>
                    </m:r>
                    <m:r>
                      <m:rPr>
                        <m:sty m:val="p"/>
                      </m:rPr>
                      <a:rPr lang="en-US" baseline="-25000" dirty="0">
                        <a:latin typeface="Cambria Math" panose="02040503050406030204" pitchFamily="18" charset="0"/>
                      </a:rPr>
                      <m:t>MSY</m:t>
                    </m:r>
                  </m:oMath>
                </a14:m>
                <a:r>
                  <a:rPr lang="en-US" baseline="-25000" dirty="0"/>
                  <a:t> </a:t>
                </a:r>
                <a:endParaRPr lang="en-US" dirty="0"/>
              </a:p>
              <a:p>
                <a:pPr marL="914400" lvl="1" indent="-457200">
                  <a:buAutoNum type="arabicPeriod"/>
                </a:pPr>
                <a14:m>
                  <m:oMath xmlns:m="http://schemas.openxmlformats.org/officeDocument/2006/math">
                    <m:r>
                      <a:rPr lang="en-US" i="1" dirty="0" smtClean="0">
                        <a:latin typeface="Cambria Math" panose="02040503050406030204" pitchFamily="18" charset="0"/>
                      </a:rPr>
                      <m:t>𝐹</m:t>
                    </m:r>
                    <m:r>
                      <m:rPr>
                        <m:sty m:val="p"/>
                      </m:rPr>
                      <a:rPr lang="en-US" i="0" baseline="-25000" dirty="0" smtClean="0">
                        <a:latin typeface="Cambria Math" panose="02040503050406030204" pitchFamily="18" charset="0"/>
                      </a:rPr>
                      <m:t>X</m:t>
                    </m:r>
                    <m:r>
                      <a:rPr lang="en-US" i="0" baseline="-25000" dirty="0" smtClean="0">
                        <a:latin typeface="Cambria Math" panose="02040503050406030204" pitchFamily="18" charset="0"/>
                      </a:rPr>
                      <m:t>%</m:t>
                    </m:r>
                    <m:r>
                      <m:rPr>
                        <m:sty m:val="p"/>
                      </m:rPr>
                      <a:rPr lang="en-US" i="0" baseline="-25000" dirty="0" smtClean="0">
                        <a:latin typeface="Cambria Math" panose="02040503050406030204" pitchFamily="18" charset="0"/>
                      </a:rPr>
                      <m:t>SPR</m:t>
                    </m:r>
                  </m:oMath>
                </a14:m>
                <a:r>
                  <a:rPr lang="en-US" baseline="-25000" dirty="0"/>
                  <a:t> </a:t>
                </a:r>
                <a:r>
                  <a:rPr lang="en-US" dirty="0"/>
                  <a:t>and the equilibrium </a:t>
                </a:r>
                <a14:m>
                  <m:oMath xmlns:m="http://schemas.openxmlformats.org/officeDocument/2006/math">
                    <m:r>
                      <a:rPr lang="en-US" i="1" dirty="0">
                        <a:latin typeface="Cambria Math" panose="02040503050406030204" pitchFamily="18" charset="0"/>
                      </a:rPr>
                      <m:t>𝐵</m:t>
                    </m:r>
                  </m:oMath>
                </a14:m>
                <a:r>
                  <a:rPr lang="en-US" baseline="-25000" dirty="0"/>
                  <a:t> </a:t>
                </a:r>
                <a:r>
                  <a:rPr lang="en-US" dirty="0"/>
                  <a:t>from fishing at </a:t>
                </a:r>
                <a14:m>
                  <m:oMath xmlns:m="http://schemas.openxmlformats.org/officeDocument/2006/math">
                    <m:r>
                      <a:rPr lang="en-US" i="1" dirty="0">
                        <a:latin typeface="Cambria Math" panose="02040503050406030204" pitchFamily="18" charset="0"/>
                      </a:rPr>
                      <m:t>𝐹</m:t>
                    </m:r>
                    <m:r>
                      <m:rPr>
                        <m:sty m:val="p"/>
                      </m:rPr>
                      <a:rPr lang="en-US" baseline="-25000" dirty="0">
                        <a:latin typeface="Cambria Math" panose="02040503050406030204" pitchFamily="18" charset="0"/>
                      </a:rPr>
                      <m:t>X</m:t>
                    </m:r>
                    <m:r>
                      <a:rPr lang="en-US" baseline="-25000" dirty="0">
                        <a:latin typeface="Cambria Math" panose="02040503050406030204" pitchFamily="18" charset="0"/>
                      </a:rPr>
                      <m:t>%</m:t>
                    </m:r>
                    <m:r>
                      <m:rPr>
                        <m:sty m:val="p"/>
                      </m:rPr>
                      <a:rPr lang="en-US" baseline="-25000" dirty="0">
                        <a:latin typeface="Cambria Math" panose="02040503050406030204" pitchFamily="18" charset="0"/>
                      </a:rPr>
                      <m:t>SPR</m:t>
                    </m:r>
                  </m:oMath>
                </a14:m>
                <a:r>
                  <a:rPr lang="en-US" baseline="-25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2576920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Outline </a:t>
            </a:r>
            <a:r>
              <a:rPr lang="en-US" dirty="0">
                <a:solidFill>
                  <a:srgbClr val="FF0000"/>
                </a:solidFill>
              </a:rPr>
              <a:t>– Day 1 (hide)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35591"/>
                <a:ext cx="10515600" cy="4351338"/>
              </a:xfrm>
            </p:spPr>
            <p:txBody>
              <a:bodyPr>
                <a:normAutofit fontScale="70000" lnSpcReduction="20000"/>
              </a:bodyPr>
              <a:lstStyle/>
              <a:p>
                <a:pPr marL="514350" indent="-514350">
                  <a:buFont typeface="+mj-lt"/>
                  <a:buAutoNum type="arabicPeriod"/>
                </a:pPr>
                <a:r>
                  <a:rPr lang="en-US" dirty="0"/>
                  <a:t>What are Reference Points? </a:t>
                </a:r>
                <a:r>
                  <a:rPr lang="en-US" dirty="0">
                    <a:solidFill>
                      <a:srgbClr val="FF0000"/>
                    </a:solidFill>
                  </a:rPr>
                  <a:t>Robyn</a:t>
                </a:r>
              </a:p>
              <a:p>
                <a:pPr marL="514350" indent="-514350">
                  <a:buFont typeface="+mj-lt"/>
                  <a:buAutoNum type="arabicPeriod"/>
                </a:pPr>
                <a:r>
                  <a:rPr lang="en-US" dirty="0"/>
                  <a:t>Equilibrium Assumptions </a:t>
                </a:r>
                <a:r>
                  <a:rPr lang="en-US" dirty="0">
                    <a:solidFill>
                      <a:srgbClr val="FF0000"/>
                    </a:solidFill>
                  </a:rPr>
                  <a:t>Robyn</a:t>
                </a:r>
                <a:endParaRPr lang="en-US" dirty="0"/>
              </a:p>
              <a:p>
                <a:pPr marL="514350" indent="-514350">
                  <a:buFont typeface="+mj-lt"/>
                  <a:buAutoNum type="arabicPeriod"/>
                </a:pPr>
                <a:r>
                  <a:rPr lang="en-US" dirty="0"/>
                  <a:t>What is MSY? </a:t>
                </a:r>
                <a:r>
                  <a:rPr lang="en-US" dirty="0">
                    <a:solidFill>
                      <a:srgbClr val="FF0000"/>
                    </a:solidFill>
                  </a:rPr>
                  <a:t>Robyn</a:t>
                </a:r>
              </a:p>
              <a:p>
                <a:pPr marL="514350" indent="-514350">
                  <a:buFont typeface="+mj-lt"/>
                  <a:buAutoNum type="arabicPeriod"/>
                </a:pPr>
                <a:r>
                  <a:rPr lang="en-US" dirty="0"/>
                  <a:t>Reference Points in Surplus Production Models </a:t>
                </a:r>
                <a:r>
                  <a:rPr lang="en-US" dirty="0">
                    <a:solidFill>
                      <a:srgbClr val="FF0000"/>
                    </a:solidFill>
                  </a:rPr>
                  <a:t>Tim</a:t>
                </a:r>
              </a:p>
              <a:p>
                <a:pPr marL="514350" indent="-514350">
                  <a:buFont typeface="+mj-lt"/>
                  <a:buAutoNum type="arabicPeriod"/>
                </a:pPr>
                <a:r>
                  <a:rPr lang="en-US" dirty="0">
                    <a:solidFill>
                      <a:srgbClr val="7030A0"/>
                    </a:solidFill>
                  </a:rPr>
                  <a:t>[Exercise 1] </a:t>
                </a:r>
                <a:r>
                  <a:rPr lang="en-US" dirty="0">
                    <a:solidFill>
                      <a:srgbClr val="FF0000"/>
                    </a:solidFill>
                  </a:rPr>
                  <a:t>Tim</a:t>
                </a:r>
              </a:p>
              <a:p>
                <a:pPr marL="514350" indent="-514350">
                  <a:buFont typeface="+mj-lt"/>
                  <a:buAutoNum type="arabicPeriod"/>
                </a:pPr>
                <a:r>
                  <a:rPr lang="en-US" dirty="0"/>
                  <a:t>Recruitment Productivity </a:t>
                </a:r>
                <a:r>
                  <a:rPr lang="en-US" dirty="0">
                    <a:solidFill>
                      <a:srgbClr val="FF0000"/>
                    </a:solidFill>
                  </a:rPr>
                  <a:t>Robyn</a:t>
                </a:r>
                <a:endParaRPr lang="en-US" dirty="0"/>
              </a:p>
              <a:p>
                <a:pPr marL="514350" indent="-514350">
                  <a:buFont typeface="+mj-lt"/>
                  <a:buAutoNum type="arabicPeriod"/>
                </a:pPr>
                <a:r>
                  <a:rPr lang="en-US" dirty="0"/>
                  <a:t>Reference Points in Age-structured Models </a:t>
                </a:r>
                <a:r>
                  <a:rPr lang="en-US" dirty="0">
                    <a:solidFill>
                      <a:srgbClr val="FF0000"/>
                    </a:solidFill>
                  </a:rPr>
                  <a:t>Tim</a:t>
                </a:r>
              </a:p>
              <a:p>
                <a:pPr lvl="1"/>
                <a:r>
                  <a:rPr lang="en-US" dirty="0"/>
                  <a:t>Per-recruit Calculations </a:t>
                </a:r>
                <a:r>
                  <a:rPr lang="en-US" dirty="0">
                    <a:solidFill>
                      <a:srgbClr val="FF0000"/>
                    </a:solidFill>
                  </a:rPr>
                  <a:t>Tim</a:t>
                </a:r>
                <a:endParaRPr lang="en-US" dirty="0"/>
              </a:p>
              <a:p>
                <a:pPr lvl="1"/>
                <a:r>
                  <a:rPr lang="en-US" dirty="0"/>
                  <a:t>Reference Point Calculations </a:t>
                </a:r>
                <a:r>
                  <a:rPr lang="en-US" dirty="0">
                    <a:solidFill>
                      <a:srgbClr val="FF0000"/>
                    </a:solidFill>
                  </a:rPr>
                  <a:t>Tim</a:t>
                </a:r>
                <a:endParaRPr lang="en-US" dirty="0"/>
              </a:p>
              <a:p>
                <a:pPr lvl="2"/>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r>
                  <a:rPr lang="en-US" dirty="0"/>
                  <a:t> </a:t>
                </a:r>
                <a:r>
                  <a:rPr lang="en-US" dirty="0">
                    <a:solidFill>
                      <a:srgbClr val="FF0000"/>
                    </a:solidFill>
                  </a:rPr>
                  <a:t>Tim</a:t>
                </a:r>
                <a:endParaRPr lang="en-US" dirty="0"/>
              </a:p>
              <a:p>
                <a:pPr lvl="2"/>
                <a:r>
                  <a:rPr lang="en-US" dirty="0"/>
                  <a:t>Equilibrium Biomass from fishing at </a:t>
                </a:r>
                <a14:m>
                  <m:oMath xmlns:m="http://schemas.openxmlformats.org/officeDocument/2006/math">
                    <m:r>
                      <a:rPr lang="en-US" i="1" dirty="0" smtClean="0">
                        <a:latin typeface="Cambria Math" panose="02040503050406030204" pitchFamily="18" charset="0"/>
                      </a:rPr>
                      <m:t>𝐹</m:t>
                    </m:r>
                  </m:oMath>
                </a14:m>
                <a:r>
                  <a:rPr lang="en-US" dirty="0"/>
                  <a:t> </a:t>
                </a:r>
                <a:r>
                  <a:rPr lang="en-US" dirty="0">
                    <a:solidFill>
                      <a:srgbClr val="FF0000"/>
                    </a:solidFill>
                  </a:rPr>
                  <a:t>Tim</a:t>
                </a:r>
                <a:endParaRPr lang="en-US" dirty="0"/>
              </a:p>
              <a:p>
                <a:pPr lvl="2"/>
                <a:r>
                  <a:rPr lang="en-US" dirty="0"/>
                  <a:t>MSY reference points </a:t>
                </a:r>
                <a:r>
                  <a:rPr lang="en-US" dirty="0">
                    <a:solidFill>
                      <a:srgbClr val="FF0000"/>
                    </a:solidFill>
                  </a:rPr>
                  <a:t>Tim</a:t>
                </a:r>
              </a:p>
              <a:p>
                <a:pPr lvl="2"/>
                <a:r>
                  <a:rPr lang="en-US" dirty="0">
                    <a:solidFill>
                      <a:srgbClr val="7030A0"/>
                    </a:solidFill>
                  </a:rPr>
                  <a:t>[Exercise 2] </a:t>
                </a:r>
                <a:r>
                  <a:rPr lang="en-US" dirty="0">
                    <a:solidFill>
                      <a:srgbClr val="FF0000"/>
                    </a:solidFill>
                  </a:rPr>
                  <a:t>Tim</a:t>
                </a:r>
              </a:p>
              <a:p>
                <a:pPr lvl="2"/>
                <a:r>
                  <a:rPr lang="en-US" dirty="0"/>
                  <a:t>SPR reference points </a:t>
                </a:r>
                <a:r>
                  <a:rPr lang="en-US" dirty="0">
                    <a:solidFill>
                      <a:srgbClr val="FF0000"/>
                    </a:solidFill>
                  </a:rPr>
                  <a:t>Robyn</a:t>
                </a:r>
              </a:p>
              <a:p>
                <a:pPr lvl="2"/>
                <a:r>
                  <a:rPr lang="en-US" dirty="0">
                    <a:solidFill>
                      <a:srgbClr val="7030A0"/>
                    </a:solidFill>
                  </a:rPr>
                  <a:t>[Exercise 4] </a:t>
                </a:r>
                <a:r>
                  <a:rPr lang="en-US" dirty="0">
                    <a:solidFill>
                      <a:srgbClr val="FF0000"/>
                    </a:solidFill>
                  </a:rPr>
                  <a:t>Robyn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35591"/>
                <a:ext cx="10515600" cy="4351338"/>
              </a:xfrm>
              <a:blipFill>
                <a:blip r:embed="rId2"/>
                <a:stretch>
                  <a:fillRect l="-638" t="-266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4CA60AB-90B9-4712-909A-BBDBBA0BB791}"/>
              </a:ext>
            </a:extLst>
          </p:cNvPr>
          <p:cNvSpPr txBox="1"/>
          <p:nvPr/>
        </p:nvSpPr>
        <p:spPr>
          <a:xfrm>
            <a:off x="7399283" y="1690688"/>
            <a:ext cx="3657600" cy="369332"/>
          </a:xfrm>
          <a:prstGeom prst="rect">
            <a:avLst/>
          </a:prstGeom>
          <a:noFill/>
        </p:spPr>
        <p:txBody>
          <a:bodyPr wrap="square" rtlCol="0">
            <a:spAutoFit/>
          </a:bodyPr>
          <a:lstStyle/>
          <a:p>
            <a:r>
              <a:rPr lang="en-US" dirty="0"/>
              <a:t>For discussion Thursday afternoon</a:t>
            </a:r>
          </a:p>
        </p:txBody>
      </p:sp>
    </p:spTree>
    <p:extLst>
      <p:ext uri="{BB962C8B-B14F-4D97-AF65-F5344CB8AC3E}">
        <p14:creationId xmlns:p14="http://schemas.microsoft.com/office/powerpoint/2010/main" val="1748872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Per-recruit Calculations</a:t>
            </a:r>
          </a:p>
        </p:txBody>
      </p:sp>
    </p:spTree>
    <p:extLst>
      <p:ext uri="{BB962C8B-B14F-4D97-AF65-F5344CB8AC3E}">
        <p14:creationId xmlns:p14="http://schemas.microsoft.com/office/powerpoint/2010/main" val="20310595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Per-recruit Calculations</a:t>
            </a:r>
          </a:p>
        </p:txBody>
      </p:sp>
      <p:sp>
        <p:nvSpPr>
          <p:cNvPr id="3" name="Content Placeholder 2"/>
          <p:cNvSpPr>
            <a:spLocks noGrp="1"/>
          </p:cNvSpPr>
          <p:nvPr>
            <p:ph idx="1"/>
          </p:nvPr>
        </p:nvSpPr>
        <p:spPr/>
        <p:txBody>
          <a:bodyPr/>
          <a:lstStyle/>
          <a:p>
            <a:r>
              <a:rPr lang="en-US" dirty="0" smtClean="0"/>
              <a:t>“Per-recruit” functions are useful tools for calculating reference points in age-structured models.</a:t>
            </a:r>
          </a:p>
          <a:p>
            <a:r>
              <a:rPr lang="en-US" dirty="0" smtClean="0"/>
              <a:t>In the next few slides will look at</a:t>
            </a:r>
            <a:endParaRPr lang="en-US" dirty="0" smtClean="0"/>
          </a:p>
          <a:p>
            <a:pPr marL="514350" indent="-514350">
              <a:buAutoNum type="arabicPeriod"/>
            </a:pPr>
            <a:r>
              <a:rPr lang="en-US" dirty="0" smtClean="0"/>
              <a:t>Mortality Rates</a:t>
            </a:r>
          </a:p>
          <a:p>
            <a:pPr marL="514350" indent="-514350">
              <a:buAutoNum type="arabicPeriod"/>
            </a:pPr>
            <a:r>
              <a:rPr lang="en-US" dirty="0" smtClean="0"/>
              <a:t>Survivorship</a:t>
            </a:r>
            <a:endParaRPr lang="en-US" dirty="0"/>
          </a:p>
          <a:p>
            <a:pPr marL="514350" indent="-514350">
              <a:buAutoNum type="arabicPeriod"/>
            </a:pPr>
            <a:r>
              <a:rPr lang="en-US" dirty="0"/>
              <a:t>SSB-per-recruit (or Eggs-per-recruit)</a:t>
            </a:r>
          </a:p>
          <a:p>
            <a:pPr marL="514350" indent="-514350">
              <a:buAutoNum type="arabicPeriod"/>
            </a:pPr>
            <a:r>
              <a:rPr lang="en-US" dirty="0"/>
              <a:t>Yield-per-recruit (YPR)</a:t>
            </a:r>
          </a:p>
          <a:p>
            <a:endParaRPr lang="en-CA" dirty="0"/>
          </a:p>
          <a:p>
            <a:pPr lvl="1"/>
            <a:endParaRPr lang="en-CA" dirty="0"/>
          </a:p>
        </p:txBody>
      </p:sp>
    </p:spTree>
    <p:extLst>
      <p:ext uri="{BB962C8B-B14F-4D97-AF65-F5344CB8AC3E}">
        <p14:creationId xmlns:p14="http://schemas.microsoft.com/office/powerpoint/2010/main" val="30140616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8198"/>
            <a:ext cx="10515600" cy="1325563"/>
          </a:xfrm>
        </p:spPr>
        <p:txBody>
          <a:bodyPr>
            <a:normAutofit fontScale="90000"/>
          </a:bodyPr>
          <a:lstStyle/>
          <a:p>
            <a:r>
              <a:rPr lang="en-CA" sz="3600" dirty="0"/>
              <a:t>Per-Recruit Calculations </a:t>
            </a:r>
            <a:r>
              <a:rPr lang="en-CA" sz="3600" b="1" dirty="0">
                <a:solidFill>
                  <a:schemeClr val="accent6"/>
                </a:solidFill>
              </a:rPr>
              <a:t>1. Mortality </a:t>
            </a:r>
            <a:r>
              <a:rPr lang="en-CA" sz="3600" b="1" dirty="0" smtClean="0">
                <a:solidFill>
                  <a:schemeClr val="accent6"/>
                </a:solidFill>
              </a:rPr>
              <a:t>Rates </a:t>
            </a:r>
            <a:r>
              <a:rPr lang="en-CA" sz="3600" b="1" dirty="0" smtClean="0">
                <a:solidFill>
                  <a:srgbClr val="FF0000"/>
                </a:solidFill>
              </a:rPr>
              <a:t>Do we need both this slide and the next? They say more or less the same thing</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Mortality – how individuals are removed from the population</a:t>
                </a:r>
              </a:p>
              <a:p>
                <a:r>
                  <a:rPr lang="en-US" dirty="0"/>
                  <a:t>Natural Mortality (</a:t>
                </a:r>
                <a14:m>
                  <m:oMath xmlns:m="http://schemas.openxmlformats.org/officeDocument/2006/math">
                    <m:r>
                      <a:rPr lang="en-US" i="1" dirty="0" smtClean="0">
                        <a:latin typeface="Cambria Math" panose="02040503050406030204" pitchFamily="18" charset="0"/>
                      </a:rPr>
                      <m:t>𝑀</m:t>
                    </m:r>
                  </m:oMath>
                </a14:m>
                <a:r>
                  <a:rPr lang="en-US" dirty="0"/>
                  <a:t>) – removed from natural sources (predation, disease, old age)</a:t>
                </a:r>
              </a:p>
              <a:p>
                <a:r>
                  <a:rPr lang="en-US" dirty="0"/>
                  <a:t>Fishing Mortality (</a:t>
                </a:r>
                <a14:m>
                  <m:oMath xmlns:m="http://schemas.openxmlformats.org/officeDocument/2006/math">
                    <m:r>
                      <a:rPr lang="en-US" i="1" dirty="0" smtClean="0">
                        <a:latin typeface="Cambria Math" panose="02040503050406030204" pitchFamily="18" charset="0"/>
                      </a:rPr>
                      <m:t>𝐹</m:t>
                    </m:r>
                  </m:oMath>
                </a14:m>
                <a:r>
                  <a:rPr lang="en-US" dirty="0"/>
                  <a:t>) – removed from fishing</a:t>
                </a:r>
              </a:p>
              <a:p>
                <a:endParaRPr lang="en-US" dirty="0"/>
              </a:p>
              <a:p>
                <a:r>
                  <a:rPr lang="en-US" dirty="0"/>
                  <a:t>Total Mortality (</a:t>
                </a:r>
                <a14:m>
                  <m:oMath xmlns:m="http://schemas.openxmlformats.org/officeDocument/2006/math">
                    <m:r>
                      <a:rPr lang="en-US" i="1" dirty="0" smtClean="0">
                        <a:latin typeface="Cambria Math" panose="02040503050406030204" pitchFamily="18" charset="0"/>
                      </a:rPr>
                      <m:t>𝑍</m:t>
                    </m:r>
                  </m:oMath>
                </a14:m>
                <a:r>
                  <a:rPr lang="en-US" dirty="0"/>
                  <a:t>)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𝑀</m:t>
                    </m:r>
                    <m:r>
                      <a:rPr lang="en-US" i="1" dirty="0" smtClean="0">
                        <a:latin typeface="Cambria Math" panose="02040503050406030204" pitchFamily="18" charset="0"/>
                      </a:rPr>
                      <m:t> + </m:t>
                    </m:r>
                    <m:r>
                      <a:rPr lang="en-US" i="1" dirty="0" smtClean="0">
                        <a:latin typeface="Cambria Math" panose="02040503050406030204" pitchFamily="18" charset="0"/>
                      </a:rPr>
                      <m:t>𝐹</m:t>
                    </m:r>
                  </m:oMath>
                </a14:m>
                <a:endParaRPr lang="en-US" i="1"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15272107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D6F078F-2646-43EA-B061-F006E75ACD4B}"/>
                  </a:ext>
                </a:extLst>
              </p:cNvPr>
              <p:cNvSpPr txBox="1"/>
              <p:nvPr/>
            </p:nvSpPr>
            <p:spPr>
              <a:xfrm>
                <a:off x="3829664"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m:t>
                      </m:r>
                    </m:oMath>
                  </m:oMathPara>
                </a14:m>
                <a:endParaRPr lang="en-US" sz="2800" dirty="0"/>
              </a:p>
            </p:txBody>
          </p:sp>
        </mc:Choice>
        <mc:Fallback xmlns="">
          <p:sp>
            <p:nvSpPr>
              <p:cNvPr id="6" name="TextBox 5">
                <a:extLst>
                  <a:ext uri="{FF2B5EF4-FFF2-40B4-BE49-F238E27FC236}">
                    <a16:creationId xmlns:a16="http://schemas.microsoft.com/office/drawing/2014/main" id="{AD6F078F-2646-43EA-B061-F006E75ACD4B}"/>
                  </a:ext>
                </a:extLst>
              </p:cNvPr>
              <p:cNvSpPr txBox="1">
                <a:spLocks noRot="1" noChangeAspect="1" noMove="1" noResize="1" noEditPoints="1" noAdjustHandles="1" noChangeArrowheads="1" noChangeShapeType="1" noTextEdit="1"/>
              </p:cNvSpPr>
              <p:nvPr/>
            </p:nvSpPr>
            <p:spPr>
              <a:xfrm>
                <a:off x="3829664" y="3057171"/>
                <a:ext cx="1337187" cy="523220"/>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6B8FE1-7844-4757-90DA-E3A5CEF51622}"/>
                  </a:ext>
                </a:extLst>
              </p:cNvPr>
              <p:cNvSpPr txBox="1"/>
              <p:nvPr/>
            </p:nvSpPr>
            <p:spPr>
              <a:xfrm>
                <a:off x="7030063"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𝐹</m:t>
                      </m:r>
                    </m:oMath>
                  </m:oMathPara>
                </a14:m>
                <a:endParaRPr lang="en-US" sz="2800" dirty="0"/>
              </a:p>
            </p:txBody>
          </p:sp>
        </mc:Choice>
        <mc:Fallback xmlns="">
          <p:sp>
            <p:nvSpPr>
              <p:cNvPr id="11" name="TextBox 10">
                <a:extLst>
                  <a:ext uri="{FF2B5EF4-FFF2-40B4-BE49-F238E27FC236}">
                    <a16:creationId xmlns:a16="http://schemas.microsoft.com/office/drawing/2014/main" id="{B66B8FE1-7844-4757-90DA-E3A5CEF51622}"/>
                  </a:ext>
                </a:extLst>
              </p:cNvPr>
              <p:cNvSpPr txBox="1">
                <a:spLocks noRot="1" noChangeAspect="1" noMove="1" noResize="1" noEditPoints="1" noAdjustHandles="1" noChangeArrowheads="1" noChangeShapeType="1" noTextEdit="1"/>
              </p:cNvSpPr>
              <p:nvPr/>
            </p:nvSpPr>
            <p:spPr>
              <a:xfrm>
                <a:off x="7030063" y="3057171"/>
                <a:ext cx="1337187" cy="52322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F0E5CEC-AB41-4BC0-8E52-91B0C900881E}"/>
                  </a:ext>
                </a:extLst>
              </p:cNvPr>
              <p:cNvSpPr txBox="1"/>
              <p:nvPr/>
            </p:nvSpPr>
            <p:spPr>
              <a:xfrm>
                <a:off x="9596686" y="2995614"/>
                <a:ext cx="221024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𝐹𝑖𝑠h𝑖𝑛𝑔</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r>
                        <a:rPr lang="en-US" b="0" i="1" dirty="0" smtClean="0">
                          <a:latin typeface="Cambria Math" panose="02040503050406030204" pitchFamily="18" charset="0"/>
                        </a:rPr>
                        <m:t>:</m:t>
                      </m:r>
                    </m:oMath>
                  </m:oMathPara>
                </a14:m>
                <a:endParaRPr lang="en-US" b="0" dirty="0"/>
              </a:p>
              <a:p>
                <a:r>
                  <a:rPr lang="en-US" dirty="0"/>
                  <a:t>removed from fishing</a:t>
                </a:r>
              </a:p>
            </p:txBody>
          </p:sp>
        </mc:Choice>
        <mc:Fallback xmlns="">
          <p:sp>
            <p:nvSpPr>
              <p:cNvPr id="12" name="TextBox 11">
                <a:extLst>
                  <a:ext uri="{FF2B5EF4-FFF2-40B4-BE49-F238E27FC236}">
                    <a16:creationId xmlns:a16="http://schemas.microsoft.com/office/drawing/2014/main" id="{FF0E5CEC-AB41-4BC0-8E52-91B0C900881E}"/>
                  </a:ext>
                </a:extLst>
              </p:cNvPr>
              <p:cNvSpPr txBox="1">
                <a:spLocks noRot="1" noChangeAspect="1" noMove="1" noResize="1" noEditPoints="1" noAdjustHandles="1" noChangeArrowheads="1" noChangeShapeType="1" noTextEdit="1"/>
              </p:cNvSpPr>
              <p:nvPr/>
            </p:nvSpPr>
            <p:spPr>
              <a:xfrm>
                <a:off x="9596686" y="2995614"/>
                <a:ext cx="2210247" cy="646331"/>
              </a:xfrm>
              <a:prstGeom prst="rect">
                <a:avLst/>
              </a:prstGeom>
              <a:blipFill>
                <a:blip r:embed="rId4"/>
                <a:stretch>
                  <a:fillRect l="-2204" r="-1653" b="-14151"/>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368EFA5-4EBF-4BB2-B23D-4C5FB0E7DDA2}"/>
              </a:ext>
            </a:extLst>
          </p:cNvPr>
          <p:cNvCxnSpPr>
            <a:cxnSpLocks/>
            <a:stCxn id="12" idx="1"/>
            <a:endCxn id="11" idx="3"/>
          </p:cNvCxnSpPr>
          <p:nvPr/>
        </p:nvCxnSpPr>
        <p:spPr>
          <a:xfrm flipH="1">
            <a:off x="8367250" y="3318780"/>
            <a:ext cx="122943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71146E-2E87-4003-B508-925530D7B9ED}"/>
                  </a:ext>
                </a:extLst>
              </p:cNvPr>
              <p:cNvSpPr txBox="1"/>
              <p:nvPr/>
            </p:nvSpPr>
            <p:spPr>
              <a:xfrm>
                <a:off x="463725" y="2718616"/>
                <a:ext cx="2579516" cy="1200329"/>
              </a:xfrm>
              <a:prstGeom prst="rect">
                <a:avLst/>
              </a:prstGeom>
              <a:noFill/>
            </p:spPr>
            <p:txBody>
              <a:bodyPr wrap="square" rtlCol="0">
                <a:spAutoFit/>
              </a:bodyPr>
              <a:lstStyle/>
              <a:p>
                <a:pPr algn="ctr"/>
                <a14:m>
                  <m:oMath xmlns:m="http://schemas.openxmlformats.org/officeDocument/2006/math">
                    <m:r>
                      <a:rPr lang="en-US" i="1" dirty="0" smtClean="0">
                        <a:latin typeface="Cambria Math" panose="02040503050406030204" pitchFamily="18" charset="0"/>
                      </a:rPr>
                      <m:t>𝑁𝑎𝑡𝑢𝑟𝑎𝑙</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oMath>
                </a14:m>
                <a:r>
                  <a:rPr lang="en-US" dirty="0"/>
                  <a:t>: removed from natural sources (predation, disease, old age)</a:t>
                </a:r>
              </a:p>
            </p:txBody>
          </p:sp>
        </mc:Choice>
        <mc:Fallback xmlns="">
          <p:sp>
            <p:nvSpPr>
              <p:cNvPr id="14" name="TextBox 13">
                <a:extLst>
                  <a:ext uri="{FF2B5EF4-FFF2-40B4-BE49-F238E27FC236}">
                    <a16:creationId xmlns:a16="http://schemas.microsoft.com/office/drawing/2014/main" id="{5E71146E-2E87-4003-B508-925530D7B9ED}"/>
                  </a:ext>
                </a:extLst>
              </p:cNvPr>
              <p:cNvSpPr txBox="1">
                <a:spLocks noRot="1" noChangeAspect="1" noMove="1" noResize="1" noEditPoints="1" noAdjustHandles="1" noChangeArrowheads="1" noChangeShapeType="1" noTextEdit="1"/>
              </p:cNvSpPr>
              <p:nvPr/>
            </p:nvSpPr>
            <p:spPr>
              <a:xfrm>
                <a:off x="463725" y="2718616"/>
                <a:ext cx="2579516" cy="1200329"/>
              </a:xfrm>
              <a:prstGeom prst="rect">
                <a:avLst/>
              </a:prstGeom>
              <a:blipFill>
                <a:blip r:embed="rId5"/>
                <a:stretch>
                  <a:fillRect t="-3046" b="-7107"/>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6EE5043-5557-497B-A3D3-84C07C3D70B8}"/>
              </a:ext>
            </a:extLst>
          </p:cNvPr>
          <p:cNvCxnSpPr>
            <a:cxnSpLocks/>
            <a:stCxn id="14" idx="3"/>
            <a:endCxn id="6" idx="1"/>
          </p:cNvCxnSpPr>
          <p:nvPr/>
        </p:nvCxnSpPr>
        <p:spPr>
          <a:xfrm>
            <a:off x="3043241" y="3318781"/>
            <a:ext cx="7864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F044CC-3233-4B6B-A6C6-020AEFFA49FE}"/>
                  </a:ext>
                </a:extLst>
              </p:cNvPr>
              <p:cNvSpPr txBox="1"/>
              <p:nvPr/>
            </p:nvSpPr>
            <p:spPr>
              <a:xfrm>
                <a:off x="4794453" y="4912489"/>
                <a:ext cx="2681750" cy="954107"/>
              </a:xfrm>
              <a:prstGeom prst="rect">
                <a:avLst/>
              </a:prstGeom>
              <a:solidFill>
                <a:schemeClr val="accent1">
                  <a:lumMod val="40000"/>
                  <a:lumOff val="60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𝑇𝑜𝑡𝑎𝑙</m:t>
                      </m:r>
                      <m:r>
                        <a:rPr lang="en-US" sz="2800" b="0" i="1" smtClean="0">
                          <a:latin typeface="Cambria Math" panose="02040503050406030204" pitchFamily="18" charset="0"/>
                        </a:rPr>
                        <m:t> </m:t>
                      </m:r>
                      <m:r>
                        <a:rPr lang="en-US" sz="2800" b="0" i="1" smtClean="0">
                          <a:latin typeface="Cambria Math" panose="02040503050406030204" pitchFamily="18" charset="0"/>
                        </a:rPr>
                        <m:t>𝑀𝑜𝑟𝑡𝑎𝑙𝑖𝑡𝑦</m:t>
                      </m:r>
                    </m:oMath>
                  </m:oMathPara>
                </a14:m>
                <a:endParaRPr lang="en-US" sz="2800" b="0" dirty="0"/>
              </a:p>
              <a:p>
                <a:pPr algn="ctr"/>
                <a14:m>
                  <m:oMath xmlns:m="http://schemas.openxmlformats.org/officeDocument/2006/math">
                    <m:r>
                      <a:rPr lang="en-US" sz="2800" i="1" dirty="0" smtClean="0">
                        <a:latin typeface="Cambria Math" panose="02040503050406030204" pitchFamily="18" charset="0"/>
                      </a:rPr>
                      <m:t>𝑍</m:t>
                    </m:r>
                  </m:oMath>
                </a14:m>
                <a:r>
                  <a:rPr lang="en-US" sz="2800" dirty="0"/>
                  <a:t> </a:t>
                </a:r>
                <a14:m>
                  <m:oMath xmlns:m="http://schemas.openxmlformats.org/officeDocument/2006/math">
                    <m:r>
                      <a:rPr lang="en-US" sz="2800" i="1" dirty="0" smtClean="0">
                        <a:latin typeface="Cambria Math" panose="02040503050406030204" pitchFamily="18" charset="0"/>
                      </a:rPr>
                      <m:t>= </m:t>
                    </m:r>
                    <m:r>
                      <a:rPr lang="en-US" sz="2800" i="1" dirty="0" smtClean="0">
                        <a:latin typeface="Cambria Math" panose="02040503050406030204" pitchFamily="18" charset="0"/>
                      </a:rPr>
                      <m:t>𝑀</m:t>
                    </m:r>
                    <m:r>
                      <a:rPr lang="en-US" sz="2800" i="1" dirty="0" smtClean="0">
                        <a:latin typeface="Cambria Math" panose="02040503050406030204" pitchFamily="18" charset="0"/>
                      </a:rPr>
                      <m:t> + </m:t>
                    </m:r>
                    <m:r>
                      <a:rPr lang="en-US" sz="2800" i="1" dirty="0" smtClean="0">
                        <a:latin typeface="Cambria Math" panose="02040503050406030204" pitchFamily="18" charset="0"/>
                      </a:rPr>
                      <m:t>𝐹</m:t>
                    </m:r>
                  </m:oMath>
                </a14:m>
                <a:endParaRPr lang="en-US" sz="2800" i="1" dirty="0"/>
              </a:p>
            </p:txBody>
          </p:sp>
        </mc:Choice>
        <mc:Fallback xmlns="">
          <p:sp>
            <p:nvSpPr>
              <p:cNvPr id="27" name="TextBox 26">
                <a:extLst>
                  <a:ext uri="{FF2B5EF4-FFF2-40B4-BE49-F238E27FC236}">
                    <a16:creationId xmlns:a16="http://schemas.microsoft.com/office/drawing/2014/main" id="{A6F044CC-3233-4B6B-A6C6-020AEFFA49FE}"/>
                  </a:ext>
                </a:extLst>
              </p:cNvPr>
              <p:cNvSpPr txBox="1">
                <a:spLocks noRot="1" noChangeAspect="1" noMove="1" noResize="1" noEditPoints="1" noAdjustHandles="1" noChangeArrowheads="1" noChangeShapeType="1" noTextEdit="1"/>
              </p:cNvSpPr>
              <p:nvPr/>
            </p:nvSpPr>
            <p:spPr>
              <a:xfrm>
                <a:off x="4794453" y="4912489"/>
                <a:ext cx="2681750" cy="954107"/>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Content Placeholder 2">
                <a:extLst>
                  <a:ext uri="{FF2B5EF4-FFF2-40B4-BE49-F238E27FC236}">
                    <a16:creationId xmlns:a16="http://schemas.microsoft.com/office/drawing/2014/main" id="{7F7CE83E-ED80-41AD-99EE-D3934DD3B36A}"/>
                  </a:ext>
                </a:extLst>
              </p:cNvPr>
              <p:cNvSpPr>
                <a:spLocks noGrp="1"/>
              </p:cNvSpPr>
              <p:nvPr>
                <p:ph idx="1"/>
              </p:nvPr>
            </p:nvSpPr>
            <p:spPr>
              <a:xfrm>
                <a:off x="838200" y="1825625"/>
                <a:ext cx="10515600" cy="646331"/>
              </a:xfrm>
            </p:spPr>
            <p:txBody>
              <a:bodyPr/>
              <a:lstStyle/>
              <a:p>
                <a:pPr marL="0" indent="0">
                  <a:buNone/>
                </a:pPr>
                <a14:m>
                  <m:oMath xmlns:m="http://schemas.openxmlformats.org/officeDocument/2006/math">
                    <m:r>
                      <a:rPr lang="en-US" i="1" dirty="0" smtClean="0">
                        <a:latin typeface="Cambria Math" panose="02040503050406030204" pitchFamily="18" charset="0"/>
                      </a:rPr>
                      <m:t>𝑀𝑜𝑟𝑡𝑎𝑙𝑖𝑡𝑦</m:t>
                    </m:r>
                  </m:oMath>
                </a14:m>
                <a:r>
                  <a:rPr lang="en-US" dirty="0"/>
                  <a:t>: how individuals are removed from the population </a:t>
                </a:r>
              </a:p>
              <a:p>
                <a:endParaRPr lang="en-CA" dirty="0"/>
              </a:p>
              <a:p>
                <a:pPr lvl="1"/>
                <a:endParaRPr lang="en-CA" dirty="0"/>
              </a:p>
            </p:txBody>
          </p:sp>
        </mc:Choice>
        <mc:Fallback xmlns="">
          <p:sp>
            <p:nvSpPr>
              <p:cNvPr id="42" name="Content Placeholder 2">
                <a:extLst>
                  <a:ext uri="{FF2B5EF4-FFF2-40B4-BE49-F238E27FC236}">
                    <a16:creationId xmlns:a16="http://schemas.microsoft.com/office/drawing/2014/main" id="{7F7CE83E-ED80-41AD-99EE-D3934DD3B36A}"/>
                  </a:ext>
                </a:extLst>
              </p:cNvPr>
              <p:cNvSpPr>
                <a:spLocks noGrp="1" noRot="1" noChangeAspect="1" noMove="1" noResize="1" noEditPoints="1" noAdjustHandles="1" noChangeArrowheads="1" noChangeShapeType="1" noTextEdit="1"/>
              </p:cNvSpPr>
              <p:nvPr>
                <p:ph idx="1"/>
              </p:nvPr>
            </p:nvSpPr>
            <p:spPr>
              <a:xfrm>
                <a:off x="838200" y="1825625"/>
                <a:ext cx="10515600" cy="646331"/>
              </a:xfrm>
              <a:blipFill>
                <a:blip r:embed="rId7"/>
                <a:stretch>
                  <a:fillRect t="-1495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990966C2-DF29-43CD-89CC-33BC76E9B48E}"/>
              </a:ext>
            </a:extLst>
          </p:cNvPr>
          <p:cNvCxnSpPr>
            <a:stCxn id="6" idx="2"/>
            <a:endCxn id="27" idx="0"/>
          </p:cNvCxnSpPr>
          <p:nvPr/>
        </p:nvCxnSpPr>
        <p:spPr>
          <a:xfrm>
            <a:off x="4498258" y="3580391"/>
            <a:ext cx="1637070"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F4EAABD-DBC1-4A62-A9E0-BBFB8CF564A4}"/>
              </a:ext>
            </a:extLst>
          </p:cNvPr>
          <p:cNvCxnSpPr>
            <a:stCxn id="11" idx="2"/>
            <a:endCxn id="27" idx="0"/>
          </p:cNvCxnSpPr>
          <p:nvPr/>
        </p:nvCxnSpPr>
        <p:spPr>
          <a:xfrm flipH="1">
            <a:off x="6135328" y="3580391"/>
            <a:ext cx="1563329"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80940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Reference Points </a:t>
            </a:r>
            <a:r>
              <a:rPr lang="en-CA" sz="32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Mortality rates can be instantaneous or finite (e.g., annual)</a:t>
                </a:r>
              </a:p>
              <a:p>
                <a:r>
                  <a:rPr lang="en-US" dirty="0"/>
                  <a:t>Generally work with instantaneous rates </a:t>
                </a:r>
              </a:p>
              <a:p>
                <a:r>
                  <a:rPr lang="en-US" dirty="0"/>
                  <a:t>Mortality is applied by decreasing the population by a constant proportion in each time period (t)</a:t>
                </a:r>
              </a:p>
              <a:p>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m:oMathPara>
                </a14:m>
                <a:endParaRPr lang="en-US" dirty="0"/>
              </a:p>
              <a:p>
                <a:endParaRPr lang="en-US" dirty="0"/>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96497127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Example: </a:t>
                </a:r>
                <a14:m>
                  <m:oMath xmlns:m="http://schemas.openxmlformats.org/officeDocument/2006/math">
                    <m:r>
                      <a:rPr lang="en-US" i="1" dirty="0" smtClean="0">
                        <a:latin typeface="Cambria Math" panose="02040503050406030204" pitchFamily="18" charset="0"/>
                      </a:rPr>
                      <m:t>𝑍</m:t>
                    </m:r>
                    <m:r>
                      <a:rPr lang="en-US" i="1" dirty="0" smtClean="0">
                        <a:latin typeface="Cambria Math" panose="02040503050406030204" pitchFamily="18" charset="0"/>
                      </a:rPr>
                      <m:t>=0.3</m:t>
                    </m:r>
                  </m:oMath>
                </a14:m>
                <a:r>
                  <a:rPr lang="en-US" dirty="0"/>
                  <a:t>, start with 1000 recruits at age 0 and track this cohort over time</a:t>
                </a:r>
              </a:p>
              <a:p>
                <a:endParaRPr lang="en-US" dirty="0"/>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087347" y="2733608"/>
            <a:ext cx="6017306" cy="357829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EF1C73-CB15-4E08-AFCB-22DFDDE75260}"/>
                  </a:ext>
                </a:extLst>
              </p:cNvPr>
              <p:cNvSpPr txBox="1"/>
              <p:nvPr/>
            </p:nvSpPr>
            <p:spPr>
              <a:xfrm>
                <a:off x="3677265" y="3059668"/>
                <a:ext cx="6096000" cy="369332"/>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m:oMathPara>
                </a14:m>
                <a:endParaRPr lang="en-US" dirty="0"/>
              </a:p>
            </p:txBody>
          </p:sp>
        </mc:Choice>
        <mc:Fallback xmlns="">
          <p:sp>
            <p:nvSpPr>
              <p:cNvPr id="6" name="TextBox 5">
                <a:extLst>
                  <a:ext uri="{FF2B5EF4-FFF2-40B4-BE49-F238E27FC236}">
                    <a16:creationId xmlns:a16="http://schemas.microsoft.com/office/drawing/2014/main" id="{BCEF1C73-CB15-4E08-AFCB-22DFDDE75260}"/>
                  </a:ext>
                </a:extLst>
              </p:cNvPr>
              <p:cNvSpPr txBox="1">
                <a:spLocks noRot="1" noChangeAspect="1" noMove="1" noResize="1" noEditPoints="1" noAdjustHandles="1" noChangeArrowheads="1" noChangeShapeType="1" noTextEdit="1"/>
              </p:cNvSpPr>
              <p:nvPr/>
            </p:nvSpPr>
            <p:spPr>
              <a:xfrm>
                <a:off x="3677265" y="3059668"/>
                <a:ext cx="6096000" cy="36933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04015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Example: </a:t>
                </a:r>
                <a14:m>
                  <m:oMath xmlns:m="http://schemas.openxmlformats.org/officeDocument/2006/math">
                    <m:r>
                      <a:rPr lang="en-US" i="1" dirty="0" smtClean="0">
                        <a:latin typeface="Cambria Math" panose="02040503050406030204" pitchFamily="18" charset="0"/>
                      </a:rPr>
                      <m:t>𝑍</m:t>
                    </m:r>
                    <m:r>
                      <a:rPr lang="en-US" b="0" i="1" dirty="0" smtClean="0">
                        <a:latin typeface="Cambria Math" panose="02040503050406030204" pitchFamily="18" charset="0"/>
                      </a:rPr>
                      <m:t>=</m:t>
                    </m:r>
                    <m:r>
                      <a:rPr lang="en-US" i="1" dirty="0" smtClean="0">
                        <a:latin typeface="Cambria Math" panose="02040503050406030204" pitchFamily="18" charset="0"/>
                      </a:rPr>
                      <m:t>0.3</m:t>
                    </m:r>
                  </m:oMath>
                </a14:m>
                <a:r>
                  <a:rPr lang="en-US" dirty="0"/>
                  <a:t>, start with 1000 recruits at age 0 and track this cohort over time</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i="1">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b="0" i="1" smtClean="0">
                            <a:latin typeface="Cambria Math" panose="02040503050406030204" pitchFamily="18" charset="0"/>
                          </a:rPr>
                          <m:t>0</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0.3</m:t>
                        </m:r>
                      </m:sup>
                    </m:sSup>
                  </m:oMath>
                </a14:m>
                <a:r>
                  <a:rPr lang="en-US" dirty="0"/>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1000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−0.3</m:t>
                        </m:r>
                      </m:sup>
                    </m:sSup>
                    <m:r>
                      <a:rPr lang="en-US" b="0" i="1"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741</m:t>
                    </m:r>
                  </m:oMath>
                </a14:m>
                <a:endParaRPr lang="en-US" dirty="0"/>
              </a:p>
              <a:p>
                <a:r>
                  <a:rPr lang="en-US" dirty="0"/>
                  <a:t>Annual removal rate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74</m:t>
                        </m:r>
                        <m:r>
                          <a:rPr lang="en-US" b="0" i="1" smtClean="0">
                            <a:latin typeface="Cambria Math" panose="02040503050406030204" pitchFamily="18" charset="0"/>
                          </a:rPr>
                          <m:t>1</m:t>
                        </m:r>
                      </m:num>
                      <m:den>
                        <m:r>
                          <a:rPr lang="en-US" i="1">
                            <a:latin typeface="Cambria Math" panose="02040503050406030204" pitchFamily="18" charset="0"/>
                          </a:rPr>
                          <m:t>1000</m:t>
                        </m:r>
                      </m:den>
                    </m:f>
                    <m:r>
                      <a:rPr lang="en-US" i="1">
                        <a:latin typeface="Cambria Math" panose="02040503050406030204" pitchFamily="18" charset="0"/>
                      </a:rPr>
                      <m:t>=0.2</m:t>
                    </m:r>
                    <m:r>
                      <a:rPr lang="en-US" b="0" i="1" smtClean="0">
                        <a:latin typeface="Cambria Math" panose="02040503050406030204" pitchFamily="18" charset="0"/>
                      </a:rPr>
                      <m:t>59</m:t>
                    </m:r>
                  </m:oMath>
                </a14:m>
                <a:endParaRPr lang="en-US" dirty="0"/>
              </a:p>
              <a:p>
                <a:r>
                  <a:rPr lang="en-US" dirty="0"/>
                  <a:t>25.9% of population removed each year</a:t>
                </a:r>
              </a:p>
              <a:p>
                <a:endParaRPr lang="en-US" dirty="0"/>
              </a:p>
              <a:p>
                <a:r>
                  <a:rPr lang="en-US" dirty="0"/>
                  <a:t>In general:</a:t>
                </a:r>
              </a:p>
              <a:p>
                <a:pPr marL="0" indent="0">
                  <a:buNone/>
                </a:pPr>
                <a:r>
                  <a:rPr lang="en-US" dirty="0"/>
                  <a:t>   Annual removal rate </a:t>
                </a:r>
                <a14:m>
                  <m:oMath xmlns:m="http://schemas.openxmlformats.org/officeDocument/2006/math">
                    <m:r>
                      <a:rPr lang="en-US" i="1">
                        <a:latin typeface="Cambria Math" panose="02040503050406030204" pitchFamily="18" charset="0"/>
                      </a:rPr>
                      <m:t>=</m:t>
                    </m:r>
                    <m:r>
                      <a:rPr lang="en-US" b="0" i="0" smtClean="0">
                        <a:latin typeface="Cambria Math" panose="02040503050406030204" pitchFamily="18" charset="0"/>
                      </a:rPr>
                      <m:t> </m:t>
                    </m:r>
                    <m:r>
                      <a:rPr lang="en-US" i="1">
                        <a:latin typeface="Cambria Math" panose="02040503050406030204" pitchFamily="18" charset="0"/>
                      </a:rPr>
                      <m:t>1</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𝑍</m:t>
                        </m:r>
                      </m:sup>
                    </m:sSup>
                  </m:oMath>
                </a14:m>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936794" y="3732904"/>
            <a:ext cx="5255205" cy="3125096"/>
          </a:xfrm>
          <a:prstGeom prst="rect">
            <a:avLst/>
          </a:prstGeom>
        </p:spPr>
      </p:pic>
    </p:spTree>
    <p:extLst>
      <p:ext uri="{BB962C8B-B14F-4D97-AF65-F5344CB8AC3E}">
        <p14:creationId xmlns:p14="http://schemas.microsoft.com/office/powerpoint/2010/main" val="185958277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Harvest rate (or exploitation rate </a:t>
                </a:r>
                <a14:m>
                  <m:oMath xmlns:m="http://schemas.openxmlformats.org/officeDocument/2006/math">
                    <m:r>
                      <a:rPr lang="en-US" b="0" i="1" smtClean="0">
                        <a:latin typeface="Cambria Math" panose="02040503050406030204" pitchFamily="18" charset="0"/>
                      </a:rPr>
                      <m:t>𝑢</m:t>
                    </m:r>
                  </m:oMath>
                </a14:m>
                <a:r>
                  <a:rPr lang="en-US" dirty="0"/>
                  <a:t>) is the annual proportional change in numbers of fish for a given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r>
                  <a:rPr lang="en-US" altLang="en-US" dirty="0"/>
                  <a:t>Sometimes expressed as a percentage (%)</a:t>
                </a:r>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15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i="1" baseline="30000"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endParaRPr lang="en-US"/>
                        </a:p>
                      </a:txBody>
                      <a:tcPr>
                        <a:blipFill>
                          <a:blip r:embed="rId3"/>
                          <a:stretch>
                            <a:fillRect l="-1124" t="-1639" r="-407865" b="-424590"/>
                          </a:stretch>
                        </a:blipFill>
                      </a:tcPr>
                    </a:tc>
                    <a:tc>
                      <a:txBody>
                        <a:bodyPr/>
                        <a:lstStyle/>
                        <a:p>
                          <a:endParaRPr lang="en-US"/>
                        </a:p>
                      </a:txBody>
                      <a:tcPr>
                        <a:blipFill>
                          <a:blip r:embed="rId3"/>
                          <a:stretch>
                            <a:fillRect l="-25070" t="-1639" r="-1114" b="-424590"/>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Fallback>
      </mc:AlternateContent>
    </p:spTree>
    <p:extLst>
      <p:ext uri="{BB962C8B-B14F-4D97-AF65-F5344CB8AC3E}">
        <p14:creationId xmlns:p14="http://schemas.microsoft.com/office/powerpoint/2010/main" val="41219202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Calculations </a:t>
            </a:r>
            <a:r>
              <a:rPr lang="en-CA" sz="32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Add </a:t>
                </a:r>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=0.25 </m:t>
                    </m:r>
                  </m:oMath>
                </a14:m>
                <a:r>
                  <a:rPr lang="en-US" dirty="0"/>
                  <a:t>and calculate total removal rate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i="1">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𝐹</m:t>
                    </m:r>
                  </m:oMath>
                </a14:m>
                <a:r>
                  <a:rPr lang="en-CA"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523398" y="2684349"/>
            <a:ext cx="5537915" cy="3293214"/>
          </a:xfrm>
          <a:prstGeom prst="rect">
            <a:avLst/>
          </a:prstGeom>
        </p:spPr>
      </p:pic>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r>
                            <a:rPr lang="en-US" b="0" i="0" dirty="0">
                              <a:latin typeface="+mn-lt"/>
                            </a:rPr>
                            <a:t>Harvest rate</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baseline="30000"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Total removal rate </a:t>
                          </a:r>
                          <a:r>
                            <a:rPr lang="en-US" b="0" baseline="0" dirty="0"/>
                            <a:t> </a:t>
                          </a:r>
                          <a14:m>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a14:m>
                          <a:endParaRPr lang="en-CA"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640080">
                    <a:tc>
                      <a:txBody>
                        <a:bodyPr/>
                        <a:lstStyle/>
                        <a:p>
                          <a:endParaRPr lang="en-US"/>
                        </a:p>
                      </a:txBody>
                      <a:tcPr>
                        <a:blipFill>
                          <a:blip r:embed="rId4"/>
                          <a:stretch>
                            <a:fillRect l="-1235" t="-4717" r="-1109877" b="-243396"/>
                          </a:stretch>
                        </a:blipFill>
                      </a:tcPr>
                    </a:tc>
                    <a:tc>
                      <a:txBody>
                        <a:bodyPr/>
                        <a:lstStyle/>
                        <a:p>
                          <a:endParaRPr lang="en-US"/>
                        </a:p>
                      </a:txBody>
                      <a:tcPr>
                        <a:blipFill>
                          <a:blip r:embed="rId4"/>
                          <a:stretch>
                            <a:fillRect l="-31298" t="-4717" r="-243130" b="-243396"/>
                          </a:stretch>
                        </a:blipFill>
                      </a:tcPr>
                    </a:tc>
                    <a:tc>
                      <a:txBody>
                        <a:bodyPr/>
                        <a:lstStyle/>
                        <a:p>
                          <a:endParaRPr lang="en-US"/>
                        </a:p>
                      </a:txBody>
                      <a:tcPr>
                        <a:blipFill>
                          <a:blip r:embed="rId4"/>
                          <a:stretch>
                            <a:fillRect l="-347475" t="-4717" r="-543434" b="-243396"/>
                          </a:stretch>
                        </a:blipFill>
                      </a:tcPr>
                    </a:tc>
                    <a:tc>
                      <a:txBody>
                        <a:bodyPr/>
                        <a:lstStyle/>
                        <a:p>
                          <a:endParaRPr lang="en-US"/>
                        </a:p>
                      </a:txBody>
                      <a:tcPr>
                        <a:blipFill>
                          <a:blip r:embed="rId4"/>
                          <a:stretch>
                            <a:fillRect l="-198655" t="-4717" r="-141256" b="-243396"/>
                          </a:stretch>
                        </a:blipFill>
                      </a:tcPr>
                    </a:tc>
                    <a:tc>
                      <a:txBody>
                        <a:bodyPr/>
                        <a:lstStyle/>
                        <a:p>
                          <a:endParaRPr lang="en-US"/>
                        </a:p>
                      </a:txBody>
                      <a:tcPr>
                        <a:blipFill>
                          <a:blip r:embed="rId4"/>
                          <a:stretch>
                            <a:fillRect l="-214148" t="-4717" r="-1286" b="-243396"/>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Fallback>
      </mc:AlternateContent>
    </p:spTree>
    <p:extLst>
      <p:ext uri="{BB962C8B-B14F-4D97-AF65-F5344CB8AC3E}">
        <p14:creationId xmlns:p14="http://schemas.microsoft.com/office/powerpoint/2010/main" val="154425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track a cohort from the </a:t>
                </a:r>
                <a:r>
                  <a:rPr lang="en-US" u="sng" dirty="0"/>
                  <a:t>age of recruitment </a:t>
                </a:r>
                <a:r>
                  <a:rPr lang="en-US" dirty="0"/>
                  <a:t>to a </a:t>
                </a:r>
                <a:r>
                  <a:rPr lang="en-US" u="sng" dirty="0"/>
                  <a:t>plus group</a:t>
                </a:r>
              </a:p>
              <a:p>
                <a:r>
                  <a:rPr lang="en-US" dirty="0"/>
                  <a:t>We begin assuming no fishing mortality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=0</m:t>
                    </m:r>
                  </m:oMath>
                </a14:m>
                <a:r>
                  <a:rPr lang="en-US" dirty="0"/>
                  <a:t>) so removal is only by natural mortality (</a:t>
                </a:r>
                <a14:m>
                  <m:oMath xmlns:m="http://schemas.openxmlformats.org/officeDocument/2006/math">
                    <m:r>
                      <a:rPr lang="en-US" i="1" dirty="0" smtClean="0">
                        <a:latin typeface="Cambria Math" panose="02040503050406030204" pitchFamily="18" charset="0"/>
                      </a:rPr>
                      <m:t>𝑀</m:t>
                    </m:r>
                  </m:oMath>
                </a14:m>
                <a:r>
                  <a:rPr lang="en-US" dirty="0"/>
                  <a:t>)</a:t>
                </a:r>
              </a:p>
              <a:p>
                <a:r>
                  <a:rPr lang="en-US" dirty="0"/>
                  <a:t>We define </a:t>
                </a:r>
                <a:r>
                  <a:rPr lang="en-US" u="sng" dirty="0"/>
                  <a:t>unfished</a:t>
                </a:r>
                <a:r>
                  <a:rPr lang="en-US" dirty="0"/>
                  <a:t> “survivorship-at-age”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𝑎</m:t>
                            </m:r>
                          </m:sub>
                        </m:sSub>
                      </m:sub>
                    </m:sSub>
                  </m:oMath>
                </a14:m>
                <a:r>
                  <a:rPr lang="en-US" dirty="0"/>
                  <a:t>) as the probability of surviving to age </a:t>
                </a:r>
                <a14:m>
                  <m:oMath xmlns:m="http://schemas.openxmlformats.org/officeDocument/2006/math">
                    <m:r>
                      <a:rPr lang="en-US" i="1">
                        <a:latin typeface="Cambria Math" panose="02040503050406030204" pitchFamily="18" charset="0"/>
                      </a:rPr>
                      <m:t>𝑎</m:t>
                    </m:r>
                  </m:oMath>
                </a14:m>
                <a:r>
                  <a:rPr lang="en-US" dirty="0"/>
                  <a:t> when </a:t>
                </a:r>
                <a14:m>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=0</m:t>
                    </m:r>
                  </m:oMath>
                </a14:m>
                <a:endParaRPr lang="en-US" dirty="0"/>
              </a:p>
              <a:p>
                <a:endParaRPr lang="en-US" dirty="0"/>
              </a:p>
              <a:p>
                <a:r>
                  <a:rPr lang="en-US" dirty="0"/>
                  <a:t>Example with </a:t>
                </a:r>
                <a:r>
                  <a:rPr lang="en-US" u="sng" dirty="0"/>
                  <a:t>age of recruitment </a:t>
                </a:r>
                <a:r>
                  <a:rPr lang="en-US" dirty="0"/>
                  <a:t>= 1, </a:t>
                </a:r>
                <a:r>
                  <a:rPr lang="en-US" u="sng" dirty="0"/>
                  <a:t>plus group </a:t>
                </a:r>
                <a:r>
                  <a:rPr lang="en-US" dirty="0"/>
                  <a:t>= 9</a:t>
                </a:r>
                <a:r>
                  <a:rPr lang="en-US" baseline="30000" dirty="0"/>
                  <a:t>+</a:t>
                </a:r>
                <a:r>
                  <a:rPr lang="en-US" dirty="0"/>
                  <a:t>, and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580"/>
                </a:stretch>
              </a:blipFill>
            </p:spPr>
            <p:txBody>
              <a:bodyPr/>
              <a:lstStyle/>
              <a:p>
                <a:r>
                  <a:rPr lang="en-US">
                    <a:noFill/>
                  </a:rPr>
                  <a:t> </a:t>
                </a:r>
              </a:p>
            </p:txBody>
          </p:sp>
        </mc:Fallback>
      </mc:AlternateContent>
    </p:spTree>
    <p:extLst>
      <p:ext uri="{BB962C8B-B14F-4D97-AF65-F5344CB8AC3E}">
        <p14:creationId xmlns:p14="http://schemas.microsoft.com/office/powerpoint/2010/main" val="42492741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Outline </a:t>
            </a:r>
            <a:r>
              <a:rPr lang="en-US" dirty="0">
                <a:solidFill>
                  <a:srgbClr val="FF0000"/>
                </a:solidFill>
              </a:rPr>
              <a:t>– Day 2 (Hide)</a:t>
            </a:r>
          </a:p>
        </p:txBody>
      </p:sp>
      <p:sp>
        <p:nvSpPr>
          <p:cNvPr id="3" name="Content Placeholder 2"/>
          <p:cNvSpPr>
            <a:spLocks noGrp="1"/>
          </p:cNvSpPr>
          <p:nvPr>
            <p:ph idx="1"/>
          </p:nvPr>
        </p:nvSpPr>
        <p:spPr>
          <a:xfrm>
            <a:off x="838200" y="2135591"/>
            <a:ext cx="10515600" cy="4351338"/>
          </a:xfrm>
        </p:spPr>
        <p:txBody>
          <a:bodyPr>
            <a:normAutofit/>
          </a:bodyPr>
          <a:lstStyle/>
          <a:p>
            <a:pPr marL="514350" indent="-514350">
              <a:buFont typeface="+mj-lt"/>
              <a:buAutoNum type="arabicPeriod"/>
            </a:pPr>
            <a:r>
              <a:rPr lang="en-US" dirty="0"/>
              <a:t>SPR (if not covered on Day 1)</a:t>
            </a:r>
          </a:p>
          <a:p>
            <a:pPr marL="514350" indent="-514350">
              <a:buFont typeface="+mj-lt"/>
              <a:buAutoNum type="arabicPeriod"/>
            </a:pPr>
            <a:r>
              <a:rPr lang="en-US" dirty="0"/>
              <a:t>Time-varying parameters and choosing time periods </a:t>
            </a:r>
            <a:r>
              <a:rPr lang="en-US" dirty="0" smtClean="0"/>
              <a:t>for </a:t>
            </a:r>
            <a:r>
              <a:rPr lang="en-US" dirty="0"/>
              <a:t>equilibrium estimates [Exercise 5]</a:t>
            </a:r>
          </a:p>
          <a:p>
            <a:pPr marL="514350" indent="-514350">
              <a:buFont typeface="+mj-lt"/>
              <a:buAutoNum type="arabicPeriod"/>
            </a:pPr>
            <a:r>
              <a:rPr lang="en-US" dirty="0"/>
              <a:t>Non-equilibrium ref pts</a:t>
            </a:r>
          </a:p>
          <a:p>
            <a:pPr marL="971550" lvl="1" indent="-514350">
              <a:buFont typeface="+mj-lt"/>
              <a:buAutoNum type="arabicPeriod"/>
            </a:pPr>
            <a:r>
              <a:rPr lang="en-US" dirty="0"/>
              <a:t>What is dynamic B0?</a:t>
            </a:r>
          </a:p>
          <a:p>
            <a:pPr marL="971550" lvl="1" indent="-514350">
              <a:buFont typeface="+mj-lt"/>
              <a:buAutoNum type="arabicPeriod"/>
            </a:pPr>
            <a:r>
              <a:rPr lang="en-US" dirty="0"/>
              <a:t>Historical and index-based</a:t>
            </a:r>
          </a:p>
          <a:p>
            <a:pPr marL="514350" indent="-514350">
              <a:buFont typeface="+mj-lt"/>
              <a:buAutoNum type="arabicPeriod"/>
            </a:pPr>
            <a:r>
              <a:rPr lang="en-US" dirty="0"/>
              <a:t>Approaches for data-limited stocks</a:t>
            </a:r>
          </a:p>
          <a:p>
            <a:pPr marL="514350" indent="-514350">
              <a:buFont typeface="+mj-lt"/>
              <a:buAutoNum type="arabicPeriod"/>
            </a:pPr>
            <a:r>
              <a:rPr lang="en-US" dirty="0"/>
              <a:t>Approaches using multiple models</a:t>
            </a:r>
          </a:p>
          <a:p>
            <a:pPr marL="514350" indent="-514350">
              <a:buFont typeface="+mj-lt"/>
              <a:buAutoNum type="arabicPeriod"/>
            </a:pPr>
            <a:r>
              <a:rPr lang="en-US" dirty="0"/>
              <a:t>Multiple OMs in MSE</a:t>
            </a:r>
          </a:p>
        </p:txBody>
      </p:sp>
    </p:spTree>
    <p:extLst>
      <p:ext uri="{BB962C8B-B14F-4D97-AF65-F5344CB8AC3E}">
        <p14:creationId xmlns:p14="http://schemas.microsoft.com/office/powerpoint/2010/main" val="1737849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7607411" y="4102369"/>
            <a:ext cx="4584589" cy="2755631"/>
          </a:xfrm>
          <a:prstGeom prst="rect">
            <a:avLst/>
          </a:prstGeom>
        </p:spPr>
      </p:pic>
      <p:pic>
        <p:nvPicPr>
          <p:cNvPr id="15" name="Picture 14"/>
          <p:cNvPicPr>
            <a:picLocks noChangeAspect="1"/>
          </p:cNvPicPr>
          <p:nvPr/>
        </p:nvPicPr>
        <p:blipFill>
          <a:blip r:embed="rId3"/>
          <a:stretch>
            <a:fillRect/>
          </a:stretch>
        </p:blipFill>
        <p:spPr>
          <a:xfrm>
            <a:off x="0" y="4102369"/>
            <a:ext cx="4584589" cy="2755631"/>
          </a:xfrm>
          <a:prstGeom prst="rect">
            <a:avLst/>
          </a:prstGeom>
        </p:spPr>
      </p:pic>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b="0" i="1" smtClean="0">
                                <a:latin typeface="Cambria Math" panose="02040503050406030204" pitchFamily="18" charset="0"/>
                              </a:rPr>
                              <m:t>=1</m:t>
                            </m:r>
                          </m:sub>
                        </m:sSub>
                      </m:sub>
                    </m:sSub>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𝑠𝑢𝑟𝑣𝑖𝑣𝑖𝑛𝑔</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1</m:t>
                        </m:r>
                      </m:e>
                    </m:d>
                    <m:r>
                      <a:rPr lang="en-US" b="0" i="1" smtClean="0">
                        <a:latin typeface="Cambria Math" panose="02040503050406030204" pitchFamily="18" charset="0"/>
                      </a:rPr>
                      <m:t>=1</m:t>
                    </m:r>
                  </m:oMath>
                </a14:m>
                <a:endParaRPr lang="en-US"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=2</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2</m:t>
                        </m:r>
                      </m:e>
                    </m:d>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0.3</m:t>
                        </m:r>
                      </m:sup>
                    </m:sSup>
                  </m:oMath>
                </a14:m>
                <a:endParaRPr lang="en-US" baseline="30000"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=3</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3</m:t>
                        </m:r>
                      </m:e>
                    </m:d>
                    <m:r>
                      <a:rPr lang="en-US" i="1">
                        <a:latin typeface="Cambria Math" panose="02040503050406030204" pitchFamily="18" charset="0"/>
                      </a:rPr>
                      <m:t>=1</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sup>
                    </m:sSup>
                  </m:oMath>
                </a14:m>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=4</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4</m:t>
                        </m:r>
                      </m:e>
                    </m:d>
                    <m:r>
                      <a:rPr lang="en-US" i="1">
                        <a:latin typeface="Cambria Math" panose="02040503050406030204" pitchFamily="18" charset="0"/>
                      </a:rPr>
                      <m:t>=1</m:t>
                    </m:r>
                    <m:r>
                      <m:rPr>
                        <m:nor/>
                      </m:rPr>
                      <a:rPr lang="en-US" dirty="0">
                        <a:ea typeface="Cambria Math" panose="02040503050406030204" pitchFamily="18" charset="0"/>
                      </a:rPr>
                      <m:t> </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m:t>
                        </m:r>
                      </m:sup>
                    </m:sSup>
                  </m:oMath>
                </a14:m>
                <a:r>
                  <a:rPr lang="en-US" dirty="0"/>
                  <a:t>		</a:t>
                </a:r>
              </a:p>
              <a:p>
                <a:pPr marL="457200" lvl="1" indent="0">
                  <a:buNone/>
                </a:pPr>
                <a:endParaRPr lang="en-US" dirty="0"/>
              </a:p>
              <a:p>
                <a:pPr marL="457200" lvl="1" indent="0">
                  <a:buNone/>
                </a:pPr>
                <a:r>
                  <a:rPr lang="en-US"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𝑎</m:t>
                            </m:r>
                          </m:sub>
                        </m:sSub>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−1</m:t>
                            </m:r>
                          </m:e>
                        </m:d>
                        <m:r>
                          <a:rPr lang="en-US" i="1">
                            <a:latin typeface="Cambria Math" panose="02040503050406030204" pitchFamily="18" charset="0"/>
                            <a:ea typeface="Cambria Math" panose="02040503050406030204" pitchFamily="18" charset="0"/>
                          </a:rPr>
                          <m:t>𝑀</m:t>
                        </m:r>
                      </m:sup>
                    </m:sSup>
                  </m:oMath>
                </a14:m>
                <a:endParaRPr lang="en-US" baseline="30000" dirty="0"/>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43" t="-2241"/>
                </a:stretch>
              </a:blipFill>
            </p:spPr>
            <p:txBody>
              <a:bodyPr/>
              <a:lstStyle/>
              <a:p>
                <a:r>
                  <a:rPr lang="en-US">
                    <a:noFill/>
                  </a:rPr>
                  <a:t> </a:t>
                </a:r>
              </a:p>
            </p:txBody>
          </p:sp>
        </mc:Fallback>
      </mc:AlternateContent>
      <p:sp>
        <p:nvSpPr>
          <p:cNvPr id="8" name="Rectangle 7"/>
          <p:cNvSpPr/>
          <p:nvPr/>
        </p:nvSpPr>
        <p:spPr>
          <a:xfrm>
            <a:off x="2435629" y="5902035"/>
            <a:ext cx="2003367" cy="6483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11404370" y="5522418"/>
            <a:ext cx="385156" cy="40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Arrow Connector 11"/>
          <p:cNvCxnSpPr/>
          <p:nvPr/>
        </p:nvCxnSpPr>
        <p:spPr>
          <a:xfrm flipH="1">
            <a:off x="5328458" y="1690688"/>
            <a:ext cx="457200" cy="5153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785658" y="1388825"/>
            <a:ext cx="3208713" cy="369332"/>
          </a:xfrm>
          <a:prstGeom prst="rect">
            <a:avLst/>
          </a:prstGeom>
          <a:noFill/>
        </p:spPr>
        <p:txBody>
          <a:bodyPr wrap="square" rtlCol="0">
            <a:spAutoFit/>
          </a:bodyPr>
          <a:lstStyle/>
          <a:p>
            <a:r>
              <a:rPr lang="en-US" dirty="0">
                <a:solidFill>
                  <a:srgbClr val="C00000"/>
                </a:solidFill>
              </a:rPr>
              <a:t>age 1 = age of recruitment</a:t>
            </a:r>
            <a:endParaRPr lang="en-CA" dirty="0">
              <a:solidFill>
                <a:srgbClr val="C00000"/>
              </a:solidFill>
            </a:endParaRPr>
          </a:p>
        </p:txBody>
      </p:sp>
    </p:spTree>
    <p:extLst>
      <p:ext uri="{BB962C8B-B14F-4D97-AF65-F5344CB8AC3E}">
        <p14:creationId xmlns:p14="http://schemas.microsoft.com/office/powerpoint/2010/main" val="282135685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748848"/>
              </a:xfrm>
            </p:spPr>
            <p:txBody>
              <a:bodyPr>
                <a:normAutofit/>
              </a:bodyPr>
              <a:lstStyle/>
              <a:p>
                <a:pPr marL="0" indent="0">
                  <a:buNone/>
                </a:pPr>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9</m:t>
                            </m:r>
                          </m:e>
                          <m:sup>
                            <m:r>
                              <a:rPr lang="en-US" b="0" i="1" smtClean="0">
                                <a:latin typeface="Cambria Math" panose="02040503050406030204" pitchFamily="18" charset="0"/>
                              </a:rPr>
                              <m:t>+</m:t>
                            </m:r>
                          </m:sup>
                        </m:sSup>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𝑙𝑒𝑎𝑠𝑡</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9 </m:t>
                        </m:r>
                      </m:e>
                    </m:d>
                    <m:r>
                      <a:rPr lang="en-US" i="1">
                        <a:latin typeface="Cambria Math" panose="02040503050406030204" pitchFamily="18" charset="0"/>
                      </a:rPr>
                      <m:t>=</m:t>
                    </m:r>
                  </m:oMath>
                </a14:m>
                <a:r>
                  <a:rPr lang="en-US" baseline="30000"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𝑀</m:t>
                        </m:r>
                      </m:sup>
                    </m:sSup>
                  </m:oMath>
                </a14:m>
                <a:r>
                  <a:rPr lang="en-US" dirty="0"/>
                  <a:t> + …</a:t>
                </a:r>
                <a:endParaRPr lang="en-US" baseline="30000" dirty="0"/>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d>
                      <m:dPr>
                        <m:ctrlPr>
                          <a:rPr lang="en-US" i="1" smtClean="0">
                            <a:latin typeface="Cambria Math" panose="02040503050406030204" pitchFamily="18" charset="0"/>
                          </a:rPr>
                        </m:ctrlPr>
                      </m:dPr>
                      <m:e>
                        <m:r>
                          <a:rPr lang="en-US" i="1">
                            <a:latin typeface="Cambria Math" panose="02040503050406030204" pitchFamily="18" charset="0"/>
                          </a:rPr>
                          <m:t>1+</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2 </m:t>
                        </m:r>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3  </m:t>
                        </m:r>
                        <m:r>
                          <a:rPr lang="en-US" i="1">
                            <a:latin typeface="Cambria Math" panose="02040503050406030204" pitchFamily="18" charset="0"/>
                          </a:rPr>
                          <m:t>+</m:t>
                        </m:r>
                        <m:r>
                          <m:rPr>
                            <m:nor/>
                          </m:rPr>
                          <a:rPr lang="en-US" dirty="0"/>
                          <m:t> …</m:t>
                        </m:r>
                        <m:r>
                          <m:rPr>
                            <m:nor/>
                          </m:rPr>
                          <a:rPr lang="en-US" baseline="30000" dirty="0"/>
                          <m:t> </m:t>
                        </m:r>
                      </m:e>
                    </m:d>
                  </m:oMath>
                </a14:m>
                <a:endParaRPr lang="en-US" i="1" dirty="0">
                  <a:latin typeface="Cambria Math" panose="02040503050406030204" pitchFamily="18" charset="0"/>
                </a:endParaRPr>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f>
                      <m:fPr>
                        <m:ctrlPr>
                          <a:rPr lang="en-US" i="1" baseline="30000"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𝑀</m:t>
                            </m:r>
                          </m:sup>
                        </m:sSup>
                      </m:den>
                    </m:f>
                  </m:oMath>
                </a14:m>
                <a:endParaRPr lang="en-US" baseline="30000" dirty="0"/>
              </a:p>
              <a:p>
                <a:pPr marL="0" indent="0">
                  <a:buNone/>
                </a:pPr>
                <a:endParaRPr lang="en-US" baseline="30000" dirty="0"/>
              </a:p>
              <a:p>
                <a:pPr marL="0" indent="0">
                  <a:buNone/>
                </a:pPr>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748848"/>
              </a:xfrm>
              <a:blipFill>
                <a:blip r:embed="rId2"/>
                <a:stretch>
                  <a:fillRect t="-5575" r="-174"/>
                </a:stretch>
              </a:blipFill>
            </p:spPr>
            <p:txBody>
              <a:bodyPr/>
              <a:lstStyle/>
              <a:p>
                <a:r>
                  <a:rPr lang="en-US">
                    <a:noFill/>
                  </a:rPr>
                  <a:t> </a:t>
                </a:r>
              </a:p>
            </p:txBody>
          </p:sp>
        </mc:Fallback>
      </mc:AlternateContent>
      <p:pic>
        <p:nvPicPr>
          <p:cNvPr id="15" name="Picture 14"/>
          <p:cNvPicPr>
            <a:picLocks noChangeAspect="1"/>
          </p:cNvPicPr>
          <p:nvPr/>
        </p:nvPicPr>
        <p:blipFill>
          <a:blip r:embed="rId3"/>
          <a:stretch>
            <a:fillRect/>
          </a:stretch>
        </p:blipFill>
        <p:spPr>
          <a:xfrm>
            <a:off x="3524025" y="4235263"/>
            <a:ext cx="3726872" cy="1441933"/>
          </a:xfrm>
          <a:prstGeom prst="rect">
            <a:avLst/>
          </a:prstGeom>
        </p:spPr>
      </p:pic>
      <p:sp>
        <p:nvSpPr>
          <p:cNvPr id="16" name="Rectangle 15"/>
          <p:cNvSpPr/>
          <p:nvPr/>
        </p:nvSpPr>
        <p:spPr>
          <a:xfrm>
            <a:off x="2974837" y="2779218"/>
            <a:ext cx="871949" cy="649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1561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p>
        </p:txBody>
      </p:sp>
      <p:sp>
        <p:nvSpPr>
          <p:cNvPr id="3" name="Content Placeholder 2"/>
          <p:cNvSpPr>
            <a:spLocks noGrp="1"/>
          </p:cNvSpPr>
          <p:nvPr>
            <p:ph idx="1"/>
          </p:nvPr>
        </p:nvSpPr>
        <p:spPr/>
        <p:txBody>
          <a:bodyPr/>
          <a:lstStyle/>
          <a:p>
            <a:r>
              <a:rPr lang="en-US" u="sng" dirty="0"/>
              <a:t>Unfished</a:t>
            </a:r>
            <a:r>
              <a:rPr lang="en-US" dirty="0"/>
              <a:t> survivorship-at-age</a:t>
            </a:r>
          </a:p>
          <a:p>
            <a:endParaRPr lang="en-US" baseline="30000" dirty="0"/>
          </a:p>
          <a:p>
            <a:endParaRPr lang="en-CA" dirty="0"/>
          </a:p>
          <a:p>
            <a:pPr lvl="1"/>
            <a:endParaRPr lang="en-CA" dirty="0"/>
          </a:p>
        </p:txBody>
      </p:sp>
      <mc:AlternateContent xmlns:mc="http://schemas.openxmlformats.org/markup-compatibility/2006">
        <mc:Choice xmlns:a14="http://schemas.microsoft.com/office/drawing/2010/main" Requires="a14">
          <p:sp>
            <p:nvSpPr>
              <p:cNvPr id="5" name="TextBox 4"/>
              <p:cNvSpPr txBox="1"/>
              <p:nvPr/>
            </p:nvSpPr>
            <p:spPr>
              <a:xfrm>
                <a:off x="2502593" y="2849391"/>
                <a:ext cx="7562734" cy="1705082"/>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just"/>
                <a14:m>
                  <m:oMathPara xmlns:m="http://schemas.openxmlformats.org/officeDocument/2006/math">
                    <m:oMathParaPr>
                      <m:jc m:val="centerGroup"/>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sub>
                          </m:sSub>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sup>
                                    </m:sSup>
                                  </m:den>
                                </m:f>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2400" dirty="0"/>
              </a:p>
            </p:txBody>
          </p:sp>
        </mc:Choice>
        <mc:Fallback>
          <p:sp>
            <p:nvSpPr>
              <p:cNvPr id="5" name="TextBox 4"/>
              <p:cNvSpPr txBox="1">
                <a:spLocks noRot="1" noChangeAspect="1" noMove="1" noResize="1" noEditPoints="1" noAdjustHandles="1" noChangeArrowheads="1" noChangeShapeType="1" noTextEdit="1"/>
              </p:cNvSpPr>
              <p:nvPr/>
            </p:nvSpPr>
            <p:spPr>
              <a:xfrm>
                <a:off x="2502593" y="2849391"/>
                <a:ext cx="7562734" cy="170508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254928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Survivorship </a:t>
                </a:r>
                <a:r>
                  <a:rPr lang="en-US" b="1" dirty="0"/>
                  <a:t>when we add fishing mortality (</a:t>
                </a:r>
                <a14:m>
                  <m:oMath xmlns:m="http://schemas.openxmlformats.org/officeDocument/2006/math">
                    <m:r>
                      <a:rPr lang="en-US" b="1" i="1" dirty="0" smtClean="0">
                        <a:latin typeface="Cambria Math" panose="02040503050406030204" pitchFamily="18" charset="0"/>
                      </a:rPr>
                      <m:t>𝑭</m:t>
                    </m:r>
                  </m:oMath>
                </a14:m>
                <a:r>
                  <a:rPr lang="en-US" b="1" dirty="0"/>
                  <a:t>)</a:t>
                </a:r>
                <a:r>
                  <a:rPr lang="en-US" dirty="0"/>
                  <a:t>:</a:t>
                </a:r>
              </a:p>
              <a:p>
                <a:endParaRPr lang="en-US" baseline="30000" dirty="0"/>
              </a:p>
              <a:p>
                <a:endParaRPr lang="en-CA" dirty="0"/>
              </a:p>
              <a:p>
                <a:pPr lvl="1"/>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50C6C03-966C-41D8-8D9C-6B4867432982}"/>
                  </a:ext>
                </a:extLst>
              </p:cNvPr>
              <p:cNvSpPr txBox="1"/>
              <p:nvPr/>
            </p:nvSpPr>
            <p:spPr>
              <a:xfrm>
                <a:off x="3292303" y="2506890"/>
                <a:ext cx="6546086" cy="166481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right"/>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 </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sup>
                                    </m:sSup>
                                  </m:den>
                                </m:f>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1600" dirty="0"/>
              </a:p>
            </p:txBody>
          </p:sp>
        </mc:Choice>
        <mc:Fallback>
          <p:sp>
            <p:nvSpPr>
              <p:cNvPr id="14" name="TextBox 13">
                <a:extLst>
                  <a:ext uri="{FF2B5EF4-FFF2-40B4-BE49-F238E27FC236}">
                    <a16:creationId xmlns:a16="http://schemas.microsoft.com/office/drawing/2014/main" id="{D50C6C03-966C-41D8-8D9C-6B4867432982}"/>
                  </a:ext>
                </a:extLst>
              </p:cNvPr>
              <p:cNvSpPr txBox="1">
                <a:spLocks noRot="1" noChangeAspect="1" noMove="1" noResize="1" noEditPoints="1" noAdjustHandles="1" noChangeArrowheads="1" noChangeShapeType="1" noTextEdit="1"/>
              </p:cNvSpPr>
              <p:nvPr/>
            </p:nvSpPr>
            <p:spPr>
              <a:xfrm>
                <a:off x="3292303" y="2506890"/>
                <a:ext cx="6546086" cy="1664815"/>
              </a:xfrm>
              <a:prstGeom prst="rect">
                <a:avLst/>
              </a:prstGeom>
              <a:blipFill>
                <a:blip r:embed="rId3"/>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endParaRPr lang="en-CA" sz="3600" dirty="0"/>
          </a:p>
        </p:txBody>
      </p:sp>
      <p:pic>
        <p:nvPicPr>
          <p:cNvPr id="7" name="Picture 6"/>
          <p:cNvPicPr>
            <a:picLocks noChangeAspect="1"/>
          </p:cNvPicPr>
          <p:nvPr/>
        </p:nvPicPr>
        <p:blipFill>
          <a:blip r:embed="rId4"/>
          <a:stretch>
            <a:fillRect/>
          </a:stretch>
        </p:blipFill>
        <p:spPr>
          <a:xfrm>
            <a:off x="8271323" y="228514"/>
            <a:ext cx="3713863" cy="2228318"/>
          </a:xfrm>
          <a:prstGeom prst="rect">
            <a:avLst/>
          </a:prstGeom>
        </p:spPr>
      </p:pic>
      <p:pic>
        <p:nvPicPr>
          <p:cNvPr id="10" name="Picture 9"/>
          <p:cNvPicPr>
            <a:picLocks noChangeAspect="1"/>
          </p:cNvPicPr>
          <p:nvPr/>
        </p:nvPicPr>
        <p:blipFill>
          <a:blip r:embed="rId5"/>
          <a:stretch>
            <a:fillRect/>
          </a:stretch>
        </p:blipFill>
        <p:spPr>
          <a:xfrm>
            <a:off x="0" y="4121647"/>
            <a:ext cx="4572396" cy="2743438"/>
          </a:xfrm>
          <a:prstGeom prst="rect">
            <a:avLst/>
          </a:prstGeom>
        </p:spPr>
      </p:pic>
      <p:pic>
        <p:nvPicPr>
          <p:cNvPr id="9" name="Picture 8"/>
          <p:cNvPicPr>
            <a:picLocks noChangeAspect="1"/>
          </p:cNvPicPr>
          <p:nvPr/>
        </p:nvPicPr>
        <p:blipFill>
          <a:blip r:embed="rId6"/>
          <a:stretch>
            <a:fillRect/>
          </a:stretch>
        </p:blipFill>
        <p:spPr>
          <a:xfrm>
            <a:off x="0" y="4121647"/>
            <a:ext cx="4572396" cy="2743438"/>
          </a:xfrm>
          <a:prstGeom prst="rect">
            <a:avLst/>
          </a:prstGeom>
        </p:spPr>
      </p:pic>
      <p:pic>
        <p:nvPicPr>
          <p:cNvPr id="11" name="Picture 10"/>
          <p:cNvPicPr>
            <a:picLocks noChangeAspect="1"/>
          </p:cNvPicPr>
          <p:nvPr/>
        </p:nvPicPr>
        <p:blipFill>
          <a:blip r:embed="rId7"/>
          <a:stretch>
            <a:fillRect/>
          </a:stretch>
        </p:blipFill>
        <p:spPr>
          <a:xfrm>
            <a:off x="0" y="4221763"/>
            <a:ext cx="4572396" cy="2743438"/>
          </a:xfrm>
          <a:prstGeom prst="rect">
            <a:avLst/>
          </a:prstGeom>
        </p:spPr>
      </p:pic>
      <p:sp>
        <p:nvSpPr>
          <p:cNvPr id="4" name="Rectangle 3">
            <a:extLst>
              <a:ext uri="{FF2B5EF4-FFF2-40B4-BE49-F238E27FC236}">
                <a16:creationId xmlns:a16="http://schemas.microsoft.com/office/drawing/2014/main" id="{A03F992B-B1A2-4FBC-BC98-9F78913CF0CD}"/>
              </a:ext>
            </a:extLst>
          </p:cNvPr>
          <p:cNvSpPr/>
          <p:nvPr/>
        </p:nvSpPr>
        <p:spPr>
          <a:xfrm>
            <a:off x="5159037" y="2882118"/>
            <a:ext cx="1537854" cy="31834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16B7503-0AC5-4006-8561-C90EB0AAAE2B}"/>
              </a:ext>
            </a:extLst>
          </p:cNvPr>
          <p:cNvCxnSpPr/>
          <p:nvPr/>
        </p:nvCxnSpPr>
        <p:spPr>
          <a:xfrm>
            <a:off x="6627618" y="3177474"/>
            <a:ext cx="1826008" cy="163215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7D8326-B8CA-4275-A111-C57C3F6688DC}"/>
              </a:ext>
            </a:extLst>
          </p:cNvPr>
          <p:cNvSpPr txBox="1"/>
          <p:nvPr/>
        </p:nvSpPr>
        <p:spPr>
          <a:xfrm>
            <a:off x="8453626" y="4809628"/>
            <a:ext cx="2861699" cy="923330"/>
          </a:xfrm>
          <a:prstGeom prst="rect">
            <a:avLst/>
          </a:prstGeom>
          <a:noFill/>
          <a:ln>
            <a:solidFill>
              <a:schemeClr val="accent2"/>
            </a:solidFill>
          </a:ln>
        </p:spPr>
        <p:txBody>
          <a:bodyPr wrap="square" rtlCol="0">
            <a:spAutoFit/>
          </a:bodyPr>
          <a:lstStyle/>
          <a:p>
            <a:pPr algn="ctr"/>
            <a:r>
              <a:rPr lang="en-US" dirty="0"/>
              <a:t>The total mortality at-age depends on the vulnerability-at-age</a:t>
            </a:r>
          </a:p>
        </p:txBody>
      </p:sp>
    </p:spTree>
    <p:extLst>
      <p:ext uri="{BB962C8B-B14F-4D97-AF65-F5344CB8AC3E}">
        <p14:creationId xmlns:p14="http://schemas.microsoft.com/office/powerpoint/2010/main" val="395655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Unfished SSB-per-Recruit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506783"/>
                <a:ext cx="10515600" cy="4351338"/>
              </a:xfrm>
            </p:spPr>
            <p:txBody>
              <a:bodyPr/>
              <a:lstStyle/>
              <a:p>
                <a:r>
                  <a:rPr lang="en-US" dirty="0"/>
                  <a:t>Equilibrium </a:t>
                </a:r>
                <a:r>
                  <a:rPr lang="en-US" u="sng" dirty="0"/>
                  <a:t>unfished</a:t>
                </a:r>
                <a:r>
                  <a:rPr lang="en-US" dirty="0"/>
                  <a:t>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m:t>
                        </m:r>
                      </m:sub>
                    </m:sSub>
                  </m:oMath>
                </a14:m>
                <a:r>
                  <a:rPr lang="en-US" dirty="0"/>
                  <a:t>) </a:t>
                </a:r>
              </a:p>
              <a:p>
                <a:pPr lvl="1"/>
                <a:r>
                  <a:rPr lang="en-US" dirty="0" smtClean="0">
                    <a:solidFill>
                      <a:schemeClr val="tx2"/>
                    </a:solidFill>
                  </a:rPr>
                  <a:t>subscript </a:t>
                </a:r>
                <a14:m>
                  <m:oMath xmlns:m="http://schemas.openxmlformats.org/officeDocument/2006/math">
                    <m:r>
                      <a:rPr lang="en-US" i="1" dirty="0" smtClean="0">
                        <a:solidFill>
                          <a:schemeClr val="tx2"/>
                        </a:solidFill>
                        <a:latin typeface="Cambria Math" panose="02040503050406030204" pitchFamily="18" charset="0"/>
                      </a:rPr>
                      <m:t>𝐸</m:t>
                    </m:r>
                  </m:oMath>
                </a14:m>
                <a:r>
                  <a:rPr lang="en-US" dirty="0">
                    <a:solidFill>
                      <a:schemeClr val="tx2"/>
                    </a:solidFill>
                  </a:rPr>
                  <a:t> because we assume that SSB is a proxy for eggs produced</a:t>
                </a:r>
              </a:p>
              <a:p>
                <a:pPr lvl="1"/>
                <a:r>
                  <a:rPr lang="en-US" dirty="0">
                    <a:solidFill>
                      <a:schemeClr val="tx2"/>
                    </a:solidFill>
                  </a:rPr>
                  <a:t>subscript </a:t>
                </a:r>
                <a14:m>
                  <m:oMath xmlns:m="http://schemas.openxmlformats.org/officeDocument/2006/math">
                    <m:r>
                      <a:rPr lang="en-US" b="0" i="1" dirty="0" smtClean="0">
                        <a:solidFill>
                          <a:schemeClr val="tx2"/>
                        </a:solidFill>
                        <a:latin typeface="Cambria Math" panose="02040503050406030204" pitchFamily="18" charset="0"/>
                      </a:rPr>
                      <m:t>0</m:t>
                    </m:r>
                  </m:oMath>
                </a14:m>
                <a:r>
                  <a:rPr lang="en-US" dirty="0">
                    <a:solidFill>
                      <a:schemeClr val="tx2"/>
                    </a:solidFill>
                  </a:rPr>
                  <a:t> represents unfished (</a:t>
                </a:r>
                <a14:m>
                  <m:oMath xmlns:m="http://schemas.openxmlformats.org/officeDocument/2006/math">
                    <m:r>
                      <a:rPr lang="en-US" i="1" dirty="0" smtClean="0">
                        <a:solidFill>
                          <a:schemeClr val="tx2"/>
                        </a:solidFill>
                        <a:latin typeface="Cambria Math" panose="02040503050406030204" pitchFamily="18" charset="0"/>
                      </a:rPr>
                      <m:t>𝐹</m:t>
                    </m:r>
                    <m:r>
                      <a:rPr lang="en-US" i="1" dirty="0" smtClean="0">
                        <a:solidFill>
                          <a:schemeClr val="tx2"/>
                        </a:solidFill>
                        <a:latin typeface="Cambria Math" panose="02040503050406030204" pitchFamily="18" charset="0"/>
                      </a:rPr>
                      <m:t>=0</m:t>
                    </m:r>
                  </m:oMath>
                </a14:m>
                <a:r>
                  <a:rPr lang="en-US" dirty="0">
                    <a:solidFill>
                      <a:schemeClr val="tx2"/>
                    </a:solidFill>
                  </a:rPr>
                  <a:t>) state</a:t>
                </a:r>
              </a:p>
              <a:p>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oMath>
                </a14:m>
                <a:r>
                  <a:rPr lang="en-US" dirty="0" smtClean="0"/>
                  <a:t>unfished SSB </a:t>
                </a:r>
                <a:r>
                  <a:rPr lang="en-US" dirty="0"/>
                  <a:t>produced on average by each recruit over its lifetime, considering </a:t>
                </a:r>
                <a:r>
                  <a:rPr lang="en-US" dirty="0">
                    <a:solidFill>
                      <a:srgbClr val="0000FF"/>
                    </a:solidFill>
                  </a:rPr>
                  <a:t>survival</a:t>
                </a:r>
                <a:r>
                  <a:rPr lang="en-US" dirty="0"/>
                  <a:t>, </a:t>
                </a:r>
                <a:r>
                  <a:rPr lang="en-US" dirty="0">
                    <a:solidFill>
                      <a:srgbClr val="C00000"/>
                    </a:solidFill>
                  </a:rPr>
                  <a:t>growth</a:t>
                </a:r>
                <a:r>
                  <a:rPr lang="en-US" dirty="0"/>
                  <a:t>, and </a:t>
                </a:r>
                <a:r>
                  <a:rPr lang="en-US" dirty="0">
                    <a:solidFill>
                      <a:srgbClr val="7030A0"/>
                    </a:solidFill>
                  </a:rPr>
                  <a:t>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506783"/>
                <a:ext cx="10515600" cy="4351338"/>
              </a:xfrm>
              <a:blipFill>
                <a:blip r:embed="rId2"/>
                <a:stretch>
                  <a:fillRect l="-986" t="-22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3525529" y="4865338"/>
                <a:ext cx="2944845" cy="105394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i="1" smtClean="0">
                              <a:solidFill>
                                <a:schemeClr val="tx1"/>
                              </a:solidFill>
                              <a:effectLst/>
                              <a:latin typeface="Cambria Math" panose="02040503050406030204" pitchFamily="18" charset="0"/>
                              <a:ea typeface="Cambria Math" panose="02040503050406030204" pitchFamily="18" charset="0"/>
                            </a:rPr>
                            <m:t>𝜑</m:t>
                          </m:r>
                        </m:e>
                        <m:sub>
                          <m:r>
                            <a:rPr lang="en-US" sz="2400" b="0" i="1" smtClean="0">
                              <a:solidFill>
                                <a:schemeClr val="tx1"/>
                              </a:solidFill>
                              <a:effectLst/>
                              <a:latin typeface="Cambria Math" panose="02040503050406030204" pitchFamily="18" charset="0"/>
                              <a:ea typeface="Cambria Math" panose="02040503050406030204" pitchFamily="18" charset="0"/>
                            </a:rPr>
                            <m:t>𝐸</m:t>
                          </m:r>
                          <m:r>
                            <a:rPr lang="en-US" sz="2400" b="0" i="1" smtClean="0">
                              <a:solidFill>
                                <a:schemeClr val="tx1"/>
                              </a:solidFill>
                              <a:effectLst/>
                              <a:latin typeface="Cambria Math" panose="02040503050406030204" pitchFamily="18" charset="0"/>
                              <a:ea typeface="Cambria Math" panose="02040503050406030204" pitchFamily="18" charset="0"/>
                            </a:rPr>
                            <m:t>0</m:t>
                          </m:r>
                        </m:sub>
                      </m:sSub>
                      <m:r>
                        <a:rPr lang="en-US" sz="2400" b="0" i="1" smtClean="0">
                          <a:solidFill>
                            <a:schemeClr val="tx1"/>
                          </a:solidFill>
                          <a:effectLst/>
                          <a:latin typeface="Cambria Math" panose="02040503050406030204" pitchFamily="18" charset="0"/>
                        </a:rPr>
                        <m:t>=</m:t>
                      </m:r>
                      <m:nary>
                        <m:naryPr>
                          <m:chr m:val="∑"/>
                          <m:ctrlPr>
                            <a:rPr lang="en-US" sz="2400" b="0" i="1" smtClean="0">
                              <a:solidFill>
                                <a:schemeClr val="tx1"/>
                              </a:solidFill>
                              <a:effectLst/>
                              <a:latin typeface="Cambria Math" panose="02040503050406030204" pitchFamily="18" charset="0"/>
                            </a:rPr>
                          </m:ctrlPr>
                        </m:naryPr>
                        <m: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i="1">
                                  <a:latin typeface="Cambria Math" panose="02040503050406030204" pitchFamily="18" charset="0"/>
                                </a:rPr>
                                <m:t>𝑎</m:t>
                              </m:r>
                            </m:e>
                            <m:sub>
                              <m:r>
                                <a:rPr lang="en-US" sz="2400" b="0" i="1" smtClean="0">
                                  <a:latin typeface="Cambria Math" panose="02040503050406030204" pitchFamily="18" charset="0"/>
                                </a:rPr>
                                <m:t>𝑟𝑒𝑐</m:t>
                              </m:r>
                            </m:sub>
                          </m:sSub>
                        </m:sub>
                        <m:sup>
                          <m:sSub>
                            <m:sSubPr>
                              <m:ctrlPr>
                                <a:rPr lang="en-US" sz="2400" b="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𝑎</m:t>
                              </m:r>
                            </m:e>
                            <m:sub>
                              <m:r>
                                <a:rPr lang="en-US" sz="2400" b="0" i="1" smtClean="0">
                                  <a:solidFill>
                                    <a:schemeClr val="tx1"/>
                                  </a:solidFill>
                                  <a:effectLst/>
                                  <a:latin typeface="Cambria Math" panose="02040503050406030204" pitchFamily="18" charset="0"/>
                                </a:rPr>
                                <m:t>𝑚𝑎𝑥</m:t>
                              </m:r>
                            </m:sub>
                          </m:sSub>
                        </m:sup>
                        <m:e>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𝑙</m:t>
                              </m:r>
                            </m:e>
                            <m:sub>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0</m:t>
                                  </m:r>
                                </m:e>
                                <m:sub>
                                  <m:r>
                                    <a:rPr lang="en-US" sz="2400" b="0" i="1" smtClean="0">
                                      <a:solidFill>
                                        <a:srgbClr val="0000FF"/>
                                      </a:solidFill>
                                      <a:effectLst/>
                                      <a:latin typeface="Cambria Math" panose="02040503050406030204" pitchFamily="18" charset="0"/>
                                    </a:rPr>
                                    <m:t>𝑎</m:t>
                                  </m:r>
                                </m:sub>
                              </m:sSub>
                            </m:sub>
                          </m:sSub>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e>
                            <m:sub>
                              <m:r>
                                <a:rPr lang="en-US" sz="2400" i="1">
                                  <a:solidFill>
                                    <a:srgbClr val="C00000"/>
                                  </a:solidFill>
                                  <a:latin typeface="Cambria Math" panose="02040503050406030204" pitchFamily="18" charset="0"/>
                                </a:rPr>
                                <m:t>𝑎</m:t>
                              </m:r>
                            </m:sub>
                          </m:sSub>
                          <m:sSub>
                            <m:sSubPr>
                              <m:ctrlPr>
                                <a:rPr lang="en-US" sz="240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𝑚</m:t>
                              </m:r>
                            </m:e>
                            <m:sub>
                              <m:r>
                                <a:rPr lang="en-US" sz="2400" i="1">
                                  <a:solidFill>
                                    <a:srgbClr val="7030A0"/>
                                  </a:solidFill>
                                  <a:latin typeface="Cambria Math" panose="02040503050406030204" pitchFamily="18" charset="0"/>
                                </a:rPr>
                                <m:t>𝑎</m:t>
                              </m:r>
                            </m:sub>
                          </m:sSub>
                        </m:e>
                      </m:nary>
                    </m:oMath>
                  </m:oMathPara>
                </a14:m>
                <a:endParaRPr lang="en-CA" sz="2400" dirty="0"/>
              </a:p>
            </p:txBody>
          </p:sp>
        </mc:Choice>
        <mc:Fallback>
          <p:sp>
            <p:nvSpPr>
              <p:cNvPr id="5" name="TextBox 4"/>
              <p:cNvSpPr txBox="1">
                <a:spLocks noRot="1" noChangeAspect="1" noMove="1" noResize="1" noEditPoints="1" noAdjustHandles="1" noChangeArrowheads="1" noChangeShapeType="1" noTextEdit="1"/>
              </p:cNvSpPr>
              <p:nvPr/>
            </p:nvSpPr>
            <p:spPr>
              <a:xfrm>
                <a:off x="3525529" y="4865338"/>
                <a:ext cx="2944845" cy="1053943"/>
              </a:xfrm>
              <a:prstGeom prst="rect">
                <a:avLst/>
              </a:prstGeom>
              <a:blipFill>
                <a:blip r:embed="rId3"/>
                <a:stretch>
                  <a:fillRect/>
                </a:stretch>
              </a:blipFill>
            </p:spPr>
            <p:txBody>
              <a:bodyPr/>
              <a:lstStyle/>
              <a:p>
                <a:r>
                  <a:rPr lang="en-US">
                    <a:noFill/>
                  </a:rPr>
                  <a:t> </a:t>
                </a:r>
              </a:p>
            </p:txBody>
          </p:sp>
        </mc:Fallback>
      </mc:AlternateContent>
      <p:sp>
        <p:nvSpPr>
          <p:cNvPr id="4" name="TextBox 3"/>
          <p:cNvSpPr txBox="1"/>
          <p:nvPr/>
        </p:nvSpPr>
        <p:spPr>
          <a:xfrm>
            <a:off x="7523018" y="4827164"/>
            <a:ext cx="4038600" cy="1200329"/>
          </a:xfrm>
          <a:prstGeom prst="rect">
            <a:avLst/>
          </a:prstGeom>
          <a:noFill/>
          <a:ln>
            <a:solidFill>
              <a:schemeClr val="tx2"/>
            </a:solidFill>
          </a:ln>
        </p:spPr>
        <p:txBody>
          <a:bodyPr wrap="square" rtlCol="0">
            <a:spAutoFit/>
          </a:bodyPr>
          <a:lstStyle/>
          <a:p>
            <a:r>
              <a:rPr lang="en-US" dirty="0" smtClean="0">
                <a:solidFill>
                  <a:schemeClr val="tx2"/>
                </a:solidFill>
              </a:rPr>
              <a:t>These functions are sometimes referred to as “incidence functions” (Walters and Martell 2004, Box 3.1, and </a:t>
            </a:r>
            <a:r>
              <a:rPr lang="en-US" dirty="0" err="1" smtClean="0">
                <a:solidFill>
                  <a:schemeClr val="tx2"/>
                </a:solidFill>
              </a:rPr>
              <a:t>Botsford</a:t>
            </a:r>
            <a:r>
              <a:rPr lang="en-US" dirty="0" smtClean="0">
                <a:solidFill>
                  <a:schemeClr val="tx2"/>
                </a:solidFill>
              </a:rPr>
              <a:t> references therein)</a:t>
            </a:r>
            <a:endParaRPr lang="en-US" dirty="0">
              <a:solidFill>
                <a:schemeClr val="tx2"/>
              </a:solidFill>
            </a:endParaRPr>
          </a:p>
        </p:txBody>
      </p:sp>
      <p:sp>
        <p:nvSpPr>
          <p:cNvPr id="6" name="Rectangle 3"/>
          <p:cNvSpPr>
            <a:spLocks noChangeArrowheads="1"/>
          </p:cNvSpPr>
          <p:nvPr/>
        </p:nvSpPr>
        <p:spPr bwMode="auto">
          <a:xfrm>
            <a:off x="218913" y="6519446"/>
            <a:ext cx="11754173" cy="338554"/>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AU" altLang="en-US" sz="1600" dirty="0" smtClean="0">
                <a:solidFill>
                  <a:schemeClr val="tx2"/>
                </a:solidFill>
              </a:rPr>
              <a:t>Walters</a:t>
            </a:r>
            <a:r>
              <a:rPr lang="en-AU" altLang="en-US" sz="1600" dirty="0">
                <a:solidFill>
                  <a:schemeClr val="tx2"/>
                </a:solidFill>
              </a:rPr>
              <a:t>, C.J. and Martell, S.J.D. 2004. Fisheries Ecology and Management. Princeton University Press, Princeton, 399 pp.</a:t>
            </a:r>
          </a:p>
        </p:txBody>
      </p:sp>
    </p:spTree>
    <p:extLst>
      <p:ext uri="{BB962C8B-B14F-4D97-AF65-F5344CB8AC3E}">
        <p14:creationId xmlns:p14="http://schemas.microsoft.com/office/powerpoint/2010/main" val="373029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SSB-per-Recruit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0799618" cy="4351338"/>
              </a:xfrm>
            </p:spPr>
            <p:txBody>
              <a:bodyPr/>
              <a:lstStyle/>
              <a:p>
                <a:r>
                  <a:rPr lang="en-US" dirty="0"/>
                  <a:t>Equilibrium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US" dirty="0"/>
                  <a:t>) = </a:t>
                </a:r>
                <a:r>
                  <a:rPr lang="en-US" dirty="0" smtClean="0"/>
                  <a:t>Fished SSB </a:t>
                </a:r>
                <a:r>
                  <a:rPr lang="en-US" dirty="0"/>
                  <a:t>produced on average by each recruit over its lifetime, considering survival, growth, and 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799618" cy="4351338"/>
              </a:xfrm>
              <a:blipFill>
                <a:blip r:embed="rId2"/>
                <a:stretch>
                  <a:fillRect l="-1016" t="-2241" r="-1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957771" y="5298581"/>
                <a:ext cx="2276457" cy="87838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000" i="1" smtClean="0">
                              <a:solidFill>
                                <a:schemeClr val="tx1"/>
                              </a:solidFill>
                              <a:effectLst/>
                              <a:latin typeface="Cambria Math" panose="02040503050406030204" pitchFamily="18" charset="0"/>
                            </a:rPr>
                          </m:ctrlPr>
                        </m:sSubPr>
                        <m:e>
                          <m:r>
                            <a:rPr lang="en-US" sz="2000" i="1" smtClean="0">
                              <a:solidFill>
                                <a:schemeClr val="tx1"/>
                              </a:solidFill>
                              <a:effectLst/>
                              <a:latin typeface="Cambria Math" panose="02040503050406030204" pitchFamily="18" charset="0"/>
                              <a:ea typeface="Cambria Math" panose="02040503050406030204" pitchFamily="18" charset="0"/>
                            </a:rPr>
                            <m:t>𝜑</m:t>
                          </m:r>
                        </m:e>
                        <m:sub>
                          <m:r>
                            <a:rPr lang="en-US" sz="2000" b="0" i="1" smtClean="0">
                              <a:solidFill>
                                <a:schemeClr val="tx1"/>
                              </a:solidFill>
                              <a:effectLst/>
                              <a:latin typeface="Cambria Math" panose="02040503050406030204" pitchFamily="18" charset="0"/>
                            </a:rPr>
                            <m:t>𝐹</m:t>
                          </m:r>
                        </m:sub>
                      </m:sSub>
                      <m:r>
                        <a:rPr lang="en-US" sz="2000" b="0" i="1" smtClean="0">
                          <a:solidFill>
                            <a:schemeClr val="tx1"/>
                          </a:solidFill>
                          <a:effectLst/>
                          <a:latin typeface="Cambria Math" panose="02040503050406030204" pitchFamily="18" charset="0"/>
                        </a:rPr>
                        <m:t>=</m:t>
                      </m:r>
                      <m:nary>
                        <m:naryPr>
                          <m:chr m:val="∑"/>
                          <m:ctrlPr>
                            <a:rPr lang="en-US" sz="2000" b="0" i="1" smtClean="0">
                              <a:solidFill>
                                <a:schemeClr val="tx1"/>
                              </a:solidFill>
                              <a:effectLst/>
                              <a:latin typeface="Cambria Math" panose="02040503050406030204" pitchFamily="18" charset="0"/>
                            </a:rPr>
                          </m:ctrlPr>
                        </m:naryPr>
                        <m: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i="1">
                                  <a:latin typeface="Cambria Math" panose="02040503050406030204" pitchFamily="18" charset="0"/>
                                </a:rPr>
                                <m:t>𝑎</m:t>
                              </m:r>
                            </m:e>
                            <m:sub>
                              <m:r>
                                <a:rPr lang="en-US" sz="2000" b="0" i="1" smtClean="0">
                                  <a:latin typeface="Cambria Math" panose="02040503050406030204" pitchFamily="18" charset="0"/>
                                </a:rPr>
                                <m:t>𝑟𝑒𝑐</m:t>
                              </m:r>
                            </m:sub>
                          </m:sSub>
                        </m:sub>
                        <m:sup>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𝑎</m:t>
                              </m:r>
                            </m:e>
                            <m:sub>
                              <m:r>
                                <a:rPr lang="en-US" sz="2000" b="0" i="1" smtClean="0">
                                  <a:solidFill>
                                    <a:schemeClr val="tx1"/>
                                  </a:solidFill>
                                  <a:effectLst/>
                                  <a:latin typeface="Cambria Math" panose="02040503050406030204" pitchFamily="18" charset="0"/>
                                </a:rPr>
                                <m:t>𝑚𝑎𝑥</m:t>
                              </m:r>
                            </m:sub>
                          </m:sSub>
                        </m:sup>
                        <m:e>
                          <m:sSub>
                            <m:sSubPr>
                              <m:ctrlPr>
                                <a:rPr lang="en-US" sz="2000" b="0" i="1" smtClean="0">
                                  <a:solidFill>
                                    <a:srgbClr val="0000FF"/>
                                  </a:solidFill>
                                  <a:effectLst/>
                                  <a:latin typeface="Cambria Math" panose="02040503050406030204" pitchFamily="18" charset="0"/>
                                </a:rPr>
                              </m:ctrlPr>
                            </m:sSubPr>
                            <m:e>
                              <m:r>
                                <a:rPr lang="en-US" sz="2000" b="0" i="1" smtClean="0">
                                  <a:solidFill>
                                    <a:srgbClr val="0000FF"/>
                                  </a:solidFill>
                                  <a:effectLst/>
                                  <a:latin typeface="Cambria Math" panose="02040503050406030204" pitchFamily="18" charset="0"/>
                                </a:rPr>
                                <m:t>𝑙</m:t>
                              </m:r>
                            </m:e>
                            <m:sub>
                              <m:r>
                                <a:rPr lang="en-US" sz="2000" b="0" i="1" smtClean="0">
                                  <a:solidFill>
                                    <a:srgbClr val="0000FF"/>
                                  </a:solidFill>
                                  <a:effectLst/>
                                  <a:latin typeface="Cambria Math" panose="02040503050406030204" pitchFamily="18" charset="0"/>
                                </a:rPr>
                                <m:t>𝑎</m:t>
                              </m:r>
                            </m:sub>
                          </m:sSub>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𝑤</m:t>
                              </m:r>
                            </m:e>
                            <m:sub>
                              <m:r>
                                <a:rPr lang="en-US" sz="2000" i="1">
                                  <a:solidFill>
                                    <a:srgbClr val="C00000"/>
                                  </a:solidFill>
                                  <a:latin typeface="Cambria Math" panose="02040503050406030204" pitchFamily="18" charset="0"/>
                                </a:rPr>
                                <m:t>𝑎</m:t>
                              </m:r>
                            </m:sub>
                          </m:sSub>
                          <m:sSub>
                            <m:sSubPr>
                              <m:ctrlPr>
                                <a:rPr lang="en-US" sz="200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𝑚</m:t>
                              </m:r>
                            </m:e>
                            <m:sub>
                              <m:r>
                                <a:rPr lang="en-US" sz="2000" i="1">
                                  <a:solidFill>
                                    <a:srgbClr val="7030A0"/>
                                  </a:solidFill>
                                  <a:latin typeface="Cambria Math" panose="02040503050406030204" pitchFamily="18" charset="0"/>
                                </a:rPr>
                                <m:t>𝑎</m:t>
                              </m:r>
                            </m:sub>
                          </m:sSub>
                        </m:e>
                      </m:nary>
                    </m:oMath>
                  </m:oMathPara>
                </a14:m>
                <a:endParaRPr lang="en-CA"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4957771" y="5298581"/>
                <a:ext cx="2276457" cy="8783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E8908E4-4D03-410F-AB3E-C31515FFEC3A}"/>
                  </a:ext>
                </a:extLst>
              </p:cNvPr>
              <p:cNvSpPr txBox="1"/>
              <p:nvPr/>
            </p:nvSpPr>
            <p:spPr>
              <a:xfrm>
                <a:off x="3014506" y="4482804"/>
                <a:ext cx="3215472" cy="369332"/>
              </a:xfrm>
              <a:prstGeom prst="rect">
                <a:avLst/>
              </a:prstGeom>
              <a:solidFill>
                <a:srgbClr val="FFFF00"/>
              </a:solidFill>
            </p:spPr>
            <p:txBody>
              <a:bodyPr wrap="square" rtlCol="0">
                <a:spAutoFit/>
              </a:bodyPr>
              <a:lstStyle/>
              <a:p>
                <a:r>
                  <a:rPr lang="en-US" b="1" dirty="0"/>
                  <a:t>Survivorship now includes </a:t>
                </a:r>
                <a14:m>
                  <m:oMath xmlns:m="http://schemas.openxmlformats.org/officeDocument/2006/math">
                    <m:r>
                      <a:rPr lang="en-US" b="1" i="1" dirty="0" smtClean="0">
                        <a:latin typeface="Cambria Math" panose="02040503050406030204" pitchFamily="18" charset="0"/>
                      </a:rPr>
                      <m:t>𝑭</m:t>
                    </m:r>
                  </m:oMath>
                </a14:m>
                <a:endParaRPr lang="en-US" b="1" dirty="0"/>
              </a:p>
            </p:txBody>
          </p:sp>
        </mc:Choice>
        <mc:Fallback>
          <p:sp>
            <p:nvSpPr>
              <p:cNvPr id="4" name="TextBox 3">
                <a:extLst>
                  <a:ext uri="{FF2B5EF4-FFF2-40B4-BE49-F238E27FC236}">
                    <a16:creationId xmlns:a16="http://schemas.microsoft.com/office/drawing/2014/main" id="{DE8908E4-4D03-410F-AB3E-C31515FFEC3A}"/>
                  </a:ext>
                </a:extLst>
              </p:cNvPr>
              <p:cNvSpPr txBox="1">
                <a:spLocks noRot="1" noChangeAspect="1" noMove="1" noResize="1" noEditPoints="1" noAdjustHandles="1" noChangeArrowheads="1" noChangeShapeType="1" noTextEdit="1"/>
              </p:cNvSpPr>
              <p:nvPr/>
            </p:nvSpPr>
            <p:spPr>
              <a:xfrm>
                <a:off x="3014506" y="4482804"/>
                <a:ext cx="3215472" cy="369332"/>
              </a:xfrm>
              <a:prstGeom prst="rect">
                <a:avLst/>
              </a:prstGeom>
              <a:blipFill>
                <a:blip r:embed="rId4"/>
                <a:stretch>
                  <a:fillRect l="-1708" t="-8197" b="-2459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60857D23-4355-4CD3-A0A7-3E900ED52606}"/>
              </a:ext>
            </a:extLst>
          </p:cNvPr>
          <p:cNvCxnSpPr>
            <a:cxnSpLocks/>
            <a:stCxn id="4" idx="0"/>
          </p:cNvCxnSpPr>
          <p:nvPr/>
        </p:nvCxnSpPr>
        <p:spPr>
          <a:xfrm flipH="1" flipV="1">
            <a:off x="3456633" y="3692243"/>
            <a:ext cx="1165609" cy="790561"/>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7D8D488-C38D-4717-A3AC-ECEE89316212}"/>
              </a:ext>
            </a:extLst>
          </p:cNvPr>
          <p:cNvCxnSpPr>
            <a:cxnSpLocks/>
          </p:cNvCxnSpPr>
          <p:nvPr/>
        </p:nvCxnSpPr>
        <p:spPr>
          <a:xfrm>
            <a:off x="5748704" y="4777630"/>
            <a:ext cx="601854" cy="71275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60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Eggs-per-Recruit</a:t>
            </a:r>
            <a:endParaRPr lang="en-CA" sz="36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686632"/>
                <a:ext cx="10515600" cy="4351338"/>
              </a:xfrm>
            </p:spPr>
            <p:txBody>
              <a:bodyPr/>
              <a:lstStyle/>
              <a:p>
                <a:r>
                  <a:rPr lang="en-US" dirty="0"/>
                  <a:t>If we knew fecundity-at-age, we could calculate eggs-per-recruit </a:t>
                </a:r>
              </a:p>
              <a:p>
                <a:pPr marL="0" indent="0">
                  <a:buNone/>
                </a:pPr>
                <a:r>
                  <a:rPr lang="en-US" dirty="0"/>
                  <a:t>Equilibrium eggs-per-recruit </a:t>
                </a:r>
                <a:r>
                  <a:rPr lang="en-US" dirty="0">
                    <a:latin typeface="Cambria Math" panose="02040503050406030204" pitchFamily="18" charset="0"/>
                  </a:rPr>
                  <a:t>(</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US" dirty="0"/>
                  <a:t>)</a:t>
                </a:r>
              </a:p>
              <a:p>
                <a:r>
                  <a:rPr lang="en-US" dirty="0"/>
                  <a:t>Sum over all ages:</a:t>
                </a:r>
              </a:p>
              <a:p>
                <a:endParaRPr lang="en-US" dirty="0"/>
              </a:p>
              <a:p>
                <a:pPr marL="0" indent="0" algn="ctr">
                  <a:buNone/>
                </a:pPr>
                <a:r>
                  <a:rPr lang="en-US" dirty="0">
                    <a:solidFill>
                      <a:srgbClr val="0000FF"/>
                    </a:solidFill>
                  </a:rPr>
                  <a:t>P(survives to age </a:t>
                </a:r>
                <a14:m>
                  <m:oMath xmlns:m="http://schemas.openxmlformats.org/officeDocument/2006/math">
                    <m:r>
                      <m:rPr>
                        <m:brk m:alnAt="23"/>
                      </m:rPr>
                      <a:rPr lang="en-US" i="1">
                        <a:solidFill>
                          <a:srgbClr val="0000FF"/>
                        </a:solidFill>
                        <a:latin typeface="Cambria Math" panose="02040503050406030204" pitchFamily="18" charset="0"/>
                      </a:rPr>
                      <m:t>𝑎</m:t>
                    </m:r>
                  </m:oMath>
                </a14:m>
                <a:r>
                  <a:rPr lang="en-US" dirty="0">
                    <a:solidFill>
                      <a:srgbClr val="0000FF"/>
                    </a:solidFill>
                  </a:rPr>
                  <a:t>) </a:t>
                </a:r>
                <a:r>
                  <a:rPr lang="en-US" dirty="0"/>
                  <a:t>× </a:t>
                </a:r>
                <a:r>
                  <a:rPr lang="en-US" dirty="0">
                    <a:solidFill>
                      <a:schemeClr val="accent6">
                        <a:lumMod val="75000"/>
                      </a:schemeClr>
                    </a:solidFill>
                  </a:rPr>
                  <a:t>Relative fecundity-at-age </a:t>
                </a:r>
                <a14:m>
                  <m:oMath xmlns:m="http://schemas.openxmlformats.org/officeDocument/2006/math">
                    <m:r>
                      <m:rPr>
                        <m:brk m:alnAt="23"/>
                      </m:rPr>
                      <a:rPr lang="en-US" i="1" smtClean="0">
                        <a:solidFill>
                          <a:schemeClr val="accent6">
                            <a:lumMod val="75000"/>
                          </a:schemeClr>
                        </a:solidFill>
                        <a:latin typeface="Cambria Math" panose="02040503050406030204" pitchFamily="18" charset="0"/>
                      </a:rPr>
                      <m:t>𝑎</m:t>
                    </m:r>
                    <m:r>
                      <a:rPr lang="en-US" i="1">
                        <a:solidFill>
                          <a:srgbClr val="0000FF"/>
                        </a:solidFill>
                        <a:latin typeface="Cambria Math" panose="02040503050406030204" pitchFamily="18" charset="0"/>
                      </a:rPr>
                      <m:t> </m:t>
                    </m:r>
                  </m:oMath>
                </a14:m>
                <a:r>
                  <a:rPr lang="en-US" strike="sngStrike" dirty="0"/>
                  <a:t>× </a:t>
                </a:r>
                <a:r>
                  <a:rPr lang="en-US" strike="sngStrike" dirty="0">
                    <a:solidFill>
                      <a:srgbClr val="C00000"/>
                    </a:solidFill>
                  </a:rPr>
                  <a:t>weight-at-age </a:t>
                </a:r>
                <a14:m>
                  <m:oMath xmlns:m="http://schemas.openxmlformats.org/officeDocument/2006/math">
                    <m:r>
                      <m:rPr>
                        <m:brk m:alnAt="23"/>
                      </m:rPr>
                      <a:rPr lang="en-US" i="1" strike="sngStrike" smtClean="0">
                        <a:solidFill>
                          <a:srgbClr val="C00000"/>
                        </a:solidFill>
                        <a:latin typeface="Cambria Math" panose="02040503050406030204" pitchFamily="18" charset="0"/>
                      </a:rPr>
                      <m:t>𝑎</m:t>
                    </m:r>
                  </m:oMath>
                </a14:m>
                <a:r>
                  <a:rPr lang="en-US" strike="sngStrike" dirty="0">
                    <a:solidFill>
                      <a:srgbClr val="C00000"/>
                    </a:solidFill>
                  </a:rPr>
                  <a:t> </a:t>
                </a:r>
                <a:r>
                  <a:rPr lang="en-US" strike="sngStrike" dirty="0"/>
                  <a:t>× </a:t>
                </a:r>
                <a:r>
                  <a:rPr lang="en-US" strike="sngStrike" dirty="0">
                    <a:solidFill>
                      <a:srgbClr val="7030A0"/>
                    </a:solidFill>
                  </a:rPr>
                  <a:t>P(mature-at-age </a:t>
                </a:r>
                <a14:m>
                  <m:oMath xmlns:m="http://schemas.openxmlformats.org/officeDocument/2006/math">
                    <m:r>
                      <m:rPr>
                        <m:brk m:alnAt="23"/>
                      </m:rPr>
                      <a:rPr lang="en-US" i="1" strike="sngStrike" smtClean="0">
                        <a:solidFill>
                          <a:srgbClr val="7030A0"/>
                        </a:solidFill>
                        <a:latin typeface="Cambria Math" panose="02040503050406030204" pitchFamily="18" charset="0"/>
                      </a:rPr>
                      <m:t>𝑎</m:t>
                    </m:r>
                  </m:oMath>
                </a14:m>
                <a:r>
                  <a:rPr lang="en-US" strike="sngStrike"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686632"/>
                <a:ext cx="10515600" cy="4351338"/>
              </a:xfrm>
              <a:blipFill>
                <a:blip r:embed="rId2"/>
                <a:stretch>
                  <a:fillRect l="-1217" t="-238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5009709" y="5159588"/>
                <a:ext cx="2004138" cy="87838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000" i="1" smtClean="0">
                              <a:solidFill>
                                <a:schemeClr val="tx1"/>
                              </a:solidFill>
                              <a:effectLst/>
                              <a:latin typeface="Cambria Math" panose="02040503050406030204" pitchFamily="18" charset="0"/>
                            </a:rPr>
                          </m:ctrlPr>
                        </m:sSubPr>
                        <m:e>
                          <m:r>
                            <a:rPr lang="en-US" sz="2000" i="1" smtClean="0">
                              <a:solidFill>
                                <a:schemeClr val="tx1"/>
                              </a:solidFill>
                              <a:effectLst/>
                              <a:latin typeface="Cambria Math" panose="02040503050406030204" pitchFamily="18" charset="0"/>
                              <a:ea typeface="Cambria Math" panose="02040503050406030204" pitchFamily="18" charset="0"/>
                            </a:rPr>
                            <m:t>𝜑</m:t>
                          </m:r>
                        </m:e>
                        <m:sub>
                          <m:r>
                            <a:rPr lang="en-US" sz="2000" b="0" i="1" smtClean="0">
                              <a:solidFill>
                                <a:schemeClr val="tx1"/>
                              </a:solidFill>
                              <a:effectLst/>
                              <a:latin typeface="Cambria Math" panose="02040503050406030204" pitchFamily="18" charset="0"/>
                            </a:rPr>
                            <m:t>𝐹</m:t>
                          </m:r>
                        </m:sub>
                      </m:sSub>
                      <m:r>
                        <a:rPr lang="en-US" sz="2000" b="0" i="1" smtClean="0">
                          <a:solidFill>
                            <a:schemeClr val="tx1"/>
                          </a:solidFill>
                          <a:effectLst/>
                          <a:latin typeface="Cambria Math" panose="02040503050406030204" pitchFamily="18" charset="0"/>
                        </a:rPr>
                        <m:t>=</m:t>
                      </m:r>
                      <m:nary>
                        <m:naryPr>
                          <m:chr m:val="∑"/>
                          <m:ctrlPr>
                            <a:rPr lang="en-US" sz="2000" b="0" i="1" smtClean="0">
                              <a:solidFill>
                                <a:schemeClr val="tx1"/>
                              </a:solidFill>
                              <a:effectLst/>
                              <a:latin typeface="Cambria Math" panose="02040503050406030204" pitchFamily="18" charset="0"/>
                            </a:rPr>
                          </m:ctrlPr>
                        </m:naryPr>
                        <m:sub>
                          <m:r>
                            <m:rPr>
                              <m:brk m:alnAt="23"/>
                            </m:rPr>
                            <a:rPr lang="en-US" sz="2000" b="0" i="1" smtClean="0">
                              <a:solidFill>
                                <a:schemeClr val="tx1"/>
                              </a:solidFill>
                              <a:effectLst/>
                              <a:latin typeface="Cambria Math" panose="02040503050406030204" pitchFamily="18" charset="0"/>
                            </a:rPr>
                            <m:t>𝑎</m:t>
                          </m:r>
                          <m:r>
                            <a:rPr lang="en-US" sz="2000" b="0" i="1" smtClean="0">
                              <a:solidFill>
                                <a:schemeClr val="tx1"/>
                              </a:solidFill>
                              <a:effectLst/>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b="0" i="1" smtClean="0">
                                  <a:latin typeface="Cambria Math" panose="02040503050406030204" pitchFamily="18" charset="0"/>
                                </a:rPr>
                                <m:t>𝑟𝑒𝑐</m:t>
                              </m:r>
                            </m:sub>
                          </m:sSub>
                        </m:sub>
                        <m:sup>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𝑎</m:t>
                              </m:r>
                            </m:e>
                            <m:sub>
                              <m:r>
                                <a:rPr lang="en-US" sz="2000" b="0" i="1" smtClean="0">
                                  <a:solidFill>
                                    <a:schemeClr val="tx1"/>
                                  </a:solidFill>
                                  <a:effectLst/>
                                  <a:latin typeface="Cambria Math" panose="02040503050406030204" pitchFamily="18" charset="0"/>
                                </a:rPr>
                                <m:t>𝑚𝑎𝑥</m:t>
                              </m:r>
                            </m:sub>
                          </m:sSub>
                        </m:sup>
                        <m:e>
                          <m:sSub>
                            <m:sSubPr>
                              <m:ctrlPr>
                                <a:rPr lang="en-US" sz="2000" b="0" i="1" smtClean="0">
                                  <a:solidFill>
                                    <a:srgbClr val="0000FF"/>
                                  </a:solidFill>
                                  <a:effectLst/>
                                  <a:latin typeface="Cambria Math" panose="02040503050406030204" pitchFamily="18" charset="0"/>
                                </a:rPr>
                              </m:ctrlPr>
                            </m:sSubPr>
                            <m:e>
                              <m:r>
                                <a:rPr lang="en-US" sz="2000" b="0" i="1" smtClean="0">
                                  <a:solidFill>
                                    <a:srgbClr val="0000FF"/>
                                  </a:solidFill>
                                  <a:effectLst/>
                                  <a:latin typeface="Cambria Math" panose="02040503050406030204" pitchFamily="18" charset="0"/>
                                </a:rPr>
                                <m:t>𝑙</m:t>
                              </m:r>
                            </m:e>
                            <m:sub>
                              <m:r>
                                <a:rPr lang="en-US" sz="2000" b="0" i="1" smtClean="0">
                                  <a:solidFill>
                                    <a:srgbClr val="0000FF"/>
                                  </a:solidFill>
                                  <a:effectLst/>
                                  <a:latin typeface="Cambria Math" panose="02040503050406030204" pitchFamily="18" charset="0"/>
                                </a:rPr>
                                <m:t>𝑎</m:t>
                              </m:r>
                            </m:sub>
                          </m:sSub>
                          <m:sSub>
                            <m:sSubPr>
                              <m:ctrlPr>
                                <a:rPr lang="en-US" sz="2000" i="1" smtClean="0">
                                  <a:solidFill>
                                    <a:srgbClr val="C00000"/>
                                  </a:solidFill>
                                  <a:latin typeface="Cambria Math" panose="02040503050406030204" pitchFamily="18" charset="0"/>
                                </a:rPr>
                              </m:ctrlPr>
                            </m:sSubPr>
                            <m:e>
                              <m:sSub>
                                <m:sSubPr>
                                  <m:ctrlPr>
                                    <a:rPr lang="en-US" sz="2000" i="1">
                                      <a:solidFill>
                                        <a:schemeClr val="accent6">
                                          <a:lumMod val="75000"/>
                                        </a:schemeClr>
                                      </a:solidFill>
                                      <a:latin typeface="Cambria Math" panose="02040503050406030204" pitchFamily="18" charset="0"/>
                                    </a:rPr>
                                  </m:ctrlPr>
                                </m:sSubPr>
                                <m:e>
                                  <m:r>
                                    <a:rPr lang="en-US" sz="2000" i="1">
                                      <a:solidFill>
                                        <a:schemeClr val="accent6">
                                          <a:lumMod val="75000"/>
                                        </a:schemeClr>
                                      </a:solidFill>
                                      <a:latin typeface="Cambria Math" panose="02040503050406030204" pitchFamily="18" charset="0"/>
                                    </a:rPr>
                                    <m:t>𝑓</m:t>
                                  </m:r>
                                </m:e>
                                <m:sub>
                                  <m:r>
                                    <a:rPr lang="en-US" sz="2000" i="1">
                                      <a:solidFill>
                                        <a:schemeClr val="accent6">
                                          <a:lumMod val="75000"/>
                                        </a:schemeClr>
                                      </a:solidFill>
                                      <a:latin typeface="Cambria Math" panose="02040503050406030204" pitchFamily="18" charset="0"/>
                                    </a:rPr>
                                    <m:t>𝑎</m:t>
                                  </m:r>
                                </m:sub>
                              </m:sSub>
                            </m:e>
                            <m:sub/>
                          </m:sSub>
                        </m:e>
                      </m:nary>
                    </m:oMath>
                  </m:oMathPara>
                </a14:m>
                <a:endParaRPr lang="en-CA" sz="2000" dirty="0"/>
              </a:p>
            </p:txBody>
          </p:sp>
        </mc:Choice>
        <mc:Fallback>
          <p:sp>
            <p:nvSpPr>
              <p:cNvPr id="5" name="TextBox 4"/>
              <p:cNvSpPr txBox="1">
                <a:spLocks noRot="1" noChangeAspect="1" noMove="1" noResize="1" noEditPoints="1" noAdjustHandles="1" noChangeArrowheads="1" noChangeShapeType="1" noTextEdit="1"/>
              </p:cNvSpPr>
              <p:nvPr/>
            </p:nvSpPr>
            <p:spPr>
              <a:xfrm>
                <a:off x="5009709" y="5159588"/>
                <a:ext cx="2004138" cy="878382"/>
              </a:xfrm>
              <a:prstGeom prst="rect">
                <a:avLst/>
              </a:prstGeom>
              <a:blipFill>
                <a:blip r:embed="rId3"/>
                <a:stretch>
                  <a:fillRect/>
                </a:stretch>
              </a:blipFill>
            </p:spPr>
            <p:txBody>
              <a:bodyPr/>
              <a:lstStyle/>
              <a:p>
                <a:r>
                  <a:rPr lang="en-US">
                    <a:noFill/>
                  </a:rPr>
                  <a:t> </a:t>
                </a:r>
              </a:p>
            </p:txBody>
          </p:sp>
        </mc:Fallback>
      </mc:AlternateContent>
      <p:cxnSp>
        <p:nvCxnSpPr>
          <p:cNvPr id="6" name="Straight Arrow Connector 5"/>
          <p:cNvCxnSpPr>
            <a:cxnSpLocks/>
          </p:cNvCxnSpPr>
          <p:nvPr/>
        </p:nvCxnSpPr>
        <p:spPr>
          <a:xfrm flipH="1">
            <a:off x="6230702" y="3341015"/>
            <a:ext cx="1180407" cy="46838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411109" y="3059668"/>
            <a:ext cx="2901142" cy="369332"/>
          </a:xfrm>
          <a:prstGeom prst="rect">
            <a:avLst/>
          </a:prstGeom>
          <a:noFill/>
        </p:spPr>
        <p:txBody>
          <a:bodyPr wrap="square" rtlCol="0">
            <a:spAutoFit/>
          </a:bodyPr>
          <a:lstStyle/>
          <a:p>
            <a:r>
              <a:rPr lang="en-US" dirty="0">
                <a:solidFill>
                  <a:schemeClr val="accent6">
                    <a:lumMod val="75000"/>
                  </a:schemeClr>
                </a:solidFill>
              </a:rPr>
              <a:t>Eggs/unit body weight</a:t>
            </a:r>
            <a:endParaRPr lang="en-CA" dirty="0">
              <a:solidFill>
                <a:schemeClr val="accent6">
                  <a:lumMod val="75000"/>
                </a:schemeClr>
              </a:solidFill>
            </a:endParaRPr>
          </a:p>
        </p:txBody>
      </p:sp>
      <p:sp>
        <p:nvSpPr>
          <p:cNvPr id="4" name="TextBox 3"/>
          <p:cNvSpPr txBox="1"/>
          <p:nvPr/>
        </p:nvSpPr>
        <p:spPr>
          <a:xfrm>
            <a:off x="7907638" y="5043054"/>
            <a:ext cx="3747655" cy="1200329"/>
          </a:xfrm>
          <a:prstGeom prst="rect">
            <a:avLst/>
          </a:prstGeom>
          <a:solidFill>
            <a:srgbClr val="FFFF00"/>
          </a:solidFill>
        </p:spPr>
        <p:txBody>
          <a:bodyPr wrap="square" rtlCol="0">
            <a:spAutoFit/>
          </a:bodyPr>
          <a:lstStyle/>
          <a:p>
            <a:r>
              <a:rPr lang="en-US" dirty="0" smtClean="0">
                <a:solidFill>
                  <a:srgbClr val="FF0000"/>
                </a:solidFill>
              </a:rPr>
              <a:t>No, </a:t>
            </a:r>
            <a:r>
              <a:rPr lang="en-US" dirty="0" err="1" smtClean="0">
                <a:solidFill>
                  <a:srgbClr val="FF0000"/>
                </a:solidFill>
              </a:rPr>
              <a:t>w</a:t>
            </a:r>
            <a:r>
              <a:rPr lang="en-US" baseline="-25000" dirty="0" err="1" smtClean="0">
                <a:solidFill>
                  <a:srgbClr val="FF0000"/>
                </a:solidFill>
              </a:rPr>
              <a:t>a</a:t>
            </a:r>
            <a:r>
              <a:rPr lang="en-US" dirty="0" err="1" smtClean="0">
                <a:solidFill>
                  <a:srgbClr val="FF0000"/>
                </a:solidFill>
              </a:rPr>
              <a:t>m</a:t>
            </a:r>
            <a:r>
              <a:rPr lang="en-US" baseline="-25000" dirty="0" err="1" smtClean="0">
                <a:solidFill>
                  <a:srgbClr val="FF0000"/>
                </a:solidFill>
              </a:rPr>
              <a:t>a</a:t>
            </a:r>
            <a:r>
              <a:rPr lang="en-US" dirty="0" smtClean="0">
                <a:solidFill>
                  <a:srgbClr val="FF0000"/>
                </a:solidFill>
              </a:rPr>
              <a:t> is acting as a proxy for fa. If you want to use fa directly, must delete </a:t>
            </a:r>
            <a:r>
              <a:rPr lang="en-US" dirty="0" err="1" smtClean="0">
                <a:solidFill>
                  <a:srgbClr val="FF0000"/>
                </a:solidFill>
              </a:rPr>
              <a:t>w</a:t>
            </a:r>
            <a:r>
              <a:rPr lang="en-US" baseline="-25000" dirty="0" err="1" smtClean="0">
                <a:solidFill>
                  <a:srgbClr val="FF0000"/>
                </a:solidFill>
              </a:rPr>
              <a:t>a</a:t>
            </a:r>
            <a:r>
              <a:rPr lang="en-US" dirty="0" err="1" smtClean="0">
                <a:solidFill>
                  <a:srgbClr val="FF0000"/>
                </a:solidFill>
              </a:rPr>
              <a:t>m</a:t>
            </a:r>
            <a:r>
              <a:rPr lang="en-US" baseline="-25000" dirty="0" err="1" smtClean="0">
                <a:solidFill>
                  <a:srgbClr val="FF0000"/>
                </a:solidFill>
              </a:rPr>
              <a:t>a</a:t>
            </a:r>
            <a:r>
              <a:rPr lang="en-US" baseline="-25000" dirty="0" smtClean="0">
                <a:solidFill>
                  <a:srgbClr val="FF0000"/>
                </a:solidFill>
              </a:rPr>
              <a:t> </a:t>
            </a:r>
            <a:r>
              <a:rPr lang="en-US" dirty="0" smtClean="0">
                <a:solidFill>
                  <a:srgbClr val="FF0000"/>
                </a:solidFill>
              </a:rPr>
              <a:t>… otherwise you’re multiplying fecundity by biomass</a:t>
            </a:r>
            <a:endParaRPr lang="en-US" dirty="0">
              <a:solidFill>
                <a:srgbClr val="FF0000"/>
              </a:solidFill>
            </a:endParaRPr>
          </a:p>
        </p:txBody>
      </p:sp>
      <p:sp>
        <p:nvSpPr>
          <p:cNvPr id="7" name="TextBox 6"/>
          <p:cNvSpPr txBox="1"/>
          <p:nvPr/>
        </p:nvSpPr>
        <p:spPr>
          <a:xfrm>
            <a:off x="9116291" y="233274"/>
            <a:ext cx="2855327" cy="1015663"/>
          </a:xfrm>
          <a:prstGeom prst="rect">
            <a:avLst/>
          </a:prstGeom>
          <a:noFill/>
        </p:spPr>
        <p:txBody>
          <a:bodyPr wrap="square" rtlCol="0">
            <a:spAutoFit/>
          </a:bodyPr>
          <a:lstStyle/>
          <a:p>
            <a:r>
              <a:rPr lang="en-US" sz="2000" dirty="0" smtClean="0">
                <a:solidFill>
                  <a:srgbClr val="FF0000"/>
                </a:solidFill>
              </a:rPr>
              <a:t>Could probably delete this slide to save time – the next slide covers it</a:t>
            </a:r>
            <a:endParaRPr lang="en-US" sz="2000" dirty="0">
              <a:solidFill>
                <a:srgbClr val="FF0000"/>
              </a:solidFill>
            </a:endParaRPr>
          </a:p>
        </p:txBody>
      </p:sp>
    </p:spTree>
    <p:extLst>
      <p:ext uri="{BB962C8B-B14F-4D97-AF65-F5344CB8AC3E}">
        <p14:creationId xmlns:p14="http://schemas.microsoft.com/office/powerpoint/2010/main" val="34545125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392400"/>
            <a:ext cx="11568545" cy="1325563"/>
          </a:xfrm>
        </p:spPr>
        <p:txBody>
          <a:bodyPr>
            <a:normAutofit/>
          </a:bodyPr>
          <a:lstStyle/>
          <a:p>
            <a:r>
              <a:rPr lang="en-CA" sz="3600" dirty="0"/>
              <a:t>Per-Recruit Calculations </a:t>
            </a:r>
            <a:r>
              <a:rPr lang="en-CA" sz="3600" b="1" dirty="0">
                <a:solidFill>
                  <a:schemeClr val="accent2"/>
                </a:solidFill>
              </a:rPr>
              <a:t>3. SSB-per-Recruit or Eggs-per-Recruit</a:t>
            </a:r>
            <a:endParaRPr lang="en-CA" sz="3600" dirty="0"/>
          </a:p>
        </p:txBody>
      </p:sp>
      <p:sp>
        <p:nvSpPr>
          <p:cNvPr id="3" name="Content Placeholder 2"/>
          <p:cNvSpPr>
            <a:spLocks noGrp="1"/>
          </p:cNvSpPr>
          <p:nvPr>
            <p:ph idx="1"/>
          </p:nvPr>
        </p:nvSpPr>
        <p:spPr/>
        <p:txBody>
          <a:bodyPr/>
          <a:lstStyle/>
          <a:p>
            <a:r>
              <a:rPr lang="en-US" dirty="0"/>
              <a:t>We generally do not know relative fecundity and assume that SSB is proportional to fecundity</a:t>
            </a:r>
          </a:p>
          <a:p>
            <a:r>
              <a:rPr lang="en-US" dirty="0"/>
              <a:t>See recent paper from Marshall et al. (</a:t>
            </a:r>
            <a:r>
              <a:rPr lang="en-US" dirty="0">
                <a:hlinkClick r:id="rId2"/>
              </a:rPr>
              <a:t>2021</a:t>
            </a:r>
            <a:r>
              <a:rPr lang="en-US" dirty="0"/>
              <a:t>) if you’re interested in understanding the implications of the assumption that SSB is proportional to fecundity.</a:t>
            </a:r>
          </a:p>
          <a:p>
            <a:endParaRPr lang="en-US" dirty="0"/>
          </a:p>
          <a:p>
            <a:pPr lvl="1"/>
            <a:endParaRPr lang="en-US" baseline="30000" dirty="0"/>
          </a:p>
          <a:p>
            <a:pPr marL="0" indent="0">
              <a:buNone/>
            </a:pPr>
            <a:endParaRPr lang="en-US" baseline="30000" dirty="0"/>
          </a:p>
          <a:p>
            <a:endParaRPr lang="en-CA" dirty="0"/>
          </a:p>
          <a:p>
            <a:pPr lvl="1"/>
            <a:endParaRPr lang="en-CA" dirty="0"/>
          </a:p>
        </p:txBody>
      </p:sp>
      <p:grpSp>
        <p:nvGrpSpPr>
          <p:cNvPr id="8" name="Group 7">
            <a:extLst>
              <a:ext uri="{FF2B5EF4-FFF2-40B4-BE49-F238E27FC236}">
                <a16:creationId xmlns:a16="http://schemas.microsoft.com/office/drawing/2014/main" id="{47D0ABF7-D622-4B45-9DD2-FA60FCF24CBA}"/>
              </a:ext>
            </a:extLst>
          </p:cNvPr>
          <p:cNvGrpSpPr/>
          <p:nvPr/>
        </p:nvGrpSpPr>
        <p:grpSpPr>
          <a:xfrm>
            <a:off x="3937471" y="4284375"/>
            <a:ext cx="8048625" cy="2105310"/>
            <a:chOff x="3850153" y="4106673"/>
            <a:chExt cx="8048625" cy="2105310"/>
          </a:xfrm>
        </p:grpSpPr>
        <p:pic>
          <p:nvPicPr>
            <p:cNvPr id="5" name="Picture 4">
              <a:extLst>
                <a:ext uri="{FF2B5EF4-FFF2-40B4-BE49-F238E27FC236}">
                  <a16:creationId xmlns:a16="http://schemas.microsoft.com/office/drawing/2014/main" id="{75E94172-5547-4C13-8E05-9A1831421430}"/>
                </a:ext>
              </a:extLst>
            </p:cNvPr>
            <p:cNvPicPr>
              <a:picLocks noChangeAspect="1"/>
            </p:cNvPicPr>
            <p:nvPr/>
          </p:nvPicPr>
          <p:blipFill>
            <a:blip r:embed="rId3"/>
            <a:stretch>
              <a:fillRect/>
            </a:stretch>
          </p:blipFill>
          <p:spPr>
            <a:xfrm>
              <a:off x="3850153" y="4106673"/>
              <a:ext cx="8048625" cy="2000250"/>
            </a:xfrm>
            <a:prstGeom prst="rect">
              <a:avLst/>
            </a:prstGeom>
          </p:spPr>
        </p:pic>
        <p:pic>
          <p:nvPicPr>
            <p:cNvPr id="7" name="Picture 6">
              <a:extLst>
                <a:ext uri="{FF2B5EF4-FFF2-40B4-BE49-F238E27FC236}">
                  <a16:creationId xmlns:a16="http://schemas.microsoft.com/office/drawing/2014/main" id="{4B70AE13-24AB-42F6-829E-112417F2E07A}"/>
                </a:ext>
              </a:extLst>
            </p:cNvPr>
            <p:cNvPicPr>
              <a:picLocks noChangeAspect="1"/>
            </p:cNvPicPr>
            <p:nvPr/>
          </p:nvPicPr>
          <p:blipFill>
            <a:blip r:embed="rId4"/>
            <a:stretch>
              <a:fillRect/>
            </a:stretch>
          </p:blipFill>
          <p:spPr>
            <a:xfrm>
              <a:off x="9803278" y="5945283"/>
              <a:ext cx="2095500" cy="266700"/>
            </a:xfrm>
            <a:prstGeom prst="rect">
              <a:avLst/>
            </a:prstGeom>
          </p:spPr>
        </p:pic>
      </p:grpSp>
    </p:spTree>
    <p:extLst>
      <p:ext uri="{BB962C8B-B14F-4D97-AF65-F5344CB8AC3E}">
        <p14:creationId xmlns:p14="http://schemas.microsoft.com/office/powerpoint/2010/main" val="339793489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3910157"/>
              </a:xfrm>
            </p:spPr>
            <p:txBody>
              <a:bodyPr>
                <a:normAutofit/>
              </a:bodyPr>
              <a:lstStyle/>
              <a:p>
                <a:r>
                  <a:rPr lang="en-US" dirty="0"/>
                  <a:t>YPR-at-age is the expected life-time yield per fish recruited into the stock at a specified age</a:t>
                </a:r>
              </a:p>
              <a:p>
                <a:r>
                  <a:rPr lang="en-US" dirty="0"/>
                  <a:t>We begin the introduction to YPR by defining total biomass removed-per-recruit: </a:t>
                </a:r>
              </a:p>
              <a:p>
                <a:endParaRPr lang="en-US" dirty="0"/>
              </a:p>
              <a:p>
                <a:pPr marL="0" indent="0">
                  <a:buNone/>
                </a:pPr>
                <a14:m>
                  <m:oMath xmlns:m="http://schemas.openxmlformats.org/officeDocument/2006/math">
                    <m:r>
                      <a:rPr lang="en-US" sz="2400" i="1" dirty="0" smtClean="0">
                        <a:latin typeface="Cambria Math" panose="02040503050406030204" pitchFamily="18" charset="0"/>
                      </a:rPr>
                      <m:t>𝐵</m:t>
                    </m:r>
                  </m:oMath>
                </a14:m>
                <a:r>
                  <a:rPr lang="en-US" sz="2400" dirty="0"/>
                  <a:t> removed-per-recruit at age </a:t>
                </a:r>
                <a14:m>
                  <m:oMath xmlns:m="http://schemas.openxmlformats.org/officeDocument/2006/math">
                    <m:r>
                      <a:rPr lang="en-US" sz="2400" i="1" smtClean="0">
                        <a:solidFill>
                          <a:schemeClr val="tx1"/>
                        </a:solidFill>
                        <a:latin typeface="Cambria Math" panose="02040503050406030204" pitchFamily="18" charset="0"/>
                      </a:rPr>
                      <m:t>𝑎</m:t>
                    </m:r>
                    <m:r>
                      <a:rPr lang="en-US" sz="2400" i="1" smtClean="0">
                        <a:solidFill>
                          <a:srgbClr val="0000FF"/>
                        </a:solidFill>
                        <a:latin typeface="Cambria Math" panose="02040503050406030204" pitchFamily="18" charset="0"/>
                      </a:rPr>
                      <m:t> </m:t>
                    </m:r>
                  </m:oMath>
                </a14:m>
                <a:r>
                  <a:rPr lang="en-US" sz="2400" dirty="0"/>
                  <a:t>= </a:t>
                </a:r>
                <a:r>
                  <a:rPr lang="en-US" sz="2400" dirty="0">
                    <a:solidFill>
                      <a:srgbClr val="0000FF"/>
                    </a:solidFill>
                  </a:rPr>
                  <a:t>biomass-per-recruit at age </a:t>
                </a:r>
                <a14:m>
                  <m:oMath xmlns:m="http://schemas.openxmlformats.org/officeDocument/2006/math">
                    <m:r>
                      <a:rPr lang="en-US" sz="2400" i="1" smtClean="0">
                        <a:solidFill>
                          <a:srgbClr val="0000FF"/>
                        </a:solidFill>
                        <a:latin typeface="Cambria Math" panose="02040503050406030204" pitchFamily="18" charset="0"/>
                      </a:rPr>
                      <m:t>𝑎</m:t>
                    </m:r>
                    <m:r>
                      <a:rPr lang="en-US" sz="2400" i="1">
                        <a:latin typeface="Cambria Math" panose="02040503050406030204" pitchFamily="18" charset="0"/>
                      </a:rPr>
                      <m:t> </m:t>
                    </m:r>
                  </m:oMath>
                </a14:m>
                <a:r>
                  <a:rPr lang="en-US" sz="2400" dirty="0"/>
                  <a:t>× </a:t>
                </a:r>
                <a:r>
                  <a:rPr lang="en-US" sz="2400" dirty="0">
                    <a:solidFill>
                      <a:srgbClr val="C00000"/>
                    </a:solidFill>
                  </a:rPr>
                  <a:t>total removal rate</a:t>
                </a:r>
              </a:p>
              <a:p>
                <a:endParaRPr lang="en-US" dirty="0"/>
              </a:p>
              <a:p>
                <a:endParaRPr lang="en-US"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043" t="-24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2387018" y="5125804"/>
                <a:ext cx="6868740" cy="3608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400" i="1" dirty="0">
                        <a:latin typeface="Cambria Math" panose="02040503050406030204" pitchFamily="18" charset="0"/>
                      </a:rPr>
                      <m:t>𝐵</m:t>
                    </m:r>
                    <m:r>
                      <m:rPr>
                        <m:nor/>
                      </m:rPr>
                      <a:rPr lang="en-US" sz="2400" b="0" i="0" dirty="0" smtClean="0">
                        <a:latin typeface="Cambria Math" panose="02040503050406030204" pitchFamily="18" charset="0"/>
                      </a:rPr>
                      <m:t> </m:t>
                    </m:r>
                    <m:r>
                      <m:rPr>
                        <m:nor/>
                      </m:rPr>
                      <a:rPr lang="en-US" sz="2400" b="0" i="0" dirty="0" smtClean="0">
                        <a:latin typeface="Cambria Math" panose="02040503050406030204" pitchFamily="18" charset="0"/>
                      </a:rPr>
                      <m:t>r</m:t>
                    </m:r>
                    <m:r>
                      <m:rPr>
                        <m:nor/>
                      </m:rPr>
                      <a:rPr lang="en-US" sz="2400" dirty="0" smtClean="0">
                        <a:solidFill>
                          <a:schemeClr val="tx1"/>
                        </a:solidFill>
                      </a:rPr>
                      <m:t>emov</m:t>
                    </m:r>
                    <m:r>
                      <m:rPr>
                        <m:nor/>
                      </m:rPr>
                      <a:rPr lang="en-US" sz="2400" b="0" i="0" dirty="0" smtClean="0">
                        <a:solidFill>
                          <a:schemeClr val="tx1"/>
                        </a:solidFill>
                      </a:rPr>
                      <m:t>ed</m:t>
                    </m:r>
                    <m:r>
                      <m:rPr>
                        <m:nor/>
                      </m:rPr>
                      <a:rPr lang="en-US" sz="2400" b="0" i="0" dirty="0" smtClean="0">
                        <a:solidFill>
                          <a:schemeClr val="tx1"/>
                        </a:solidFill>
                      </a:rPr>
                      <m:t>−</m:t>
                    </m:r>
                    <m:r>
                      <m:rPr>
                        <m:nor/>
                      </m:rPr>
                      <a:rPr lang="en-US" sz="2400" dirty="0" smtClean="0"/>
                      <m:t>per</m:t>
                    </m:r>
                    <m:r>
                      <m:rPr>
                        <m:nor/>
                      </m:rPr>
                      <a:rPr lang="en-US" sz="2400" b="0" i="0" dirty="0" smtClean="0"/>
                      <m:t>−</m:t>
                    </m:r>
                    <m:r>
                      <m:rPr>
                        <m:nor/>
                      </m:rPr>
                      <a:rPr lang="en-US" sz="2400" dirty="0" smtClean="0"/>
                      <m:t>recruit</m:t>
                    </m:r>
                    <m:r>
                      <m:rPr>
                        <m:nor/>
                      </m:rPr>
                      <a:rPr lang="en-US" sz="2400" b="0" i="0" dirty="0" smtClean="0"/>
                      <m:t> </m:t>
                    </m:r>
                    <m:r>
                      <m:rPr>
                        <m:nor/>
                      </m:rPr>
                      <a:rPr lang="en-US" sz="2400" dirty="0" smtClean="0">
                        <a:solidFill>
                          <a:schemeClr val="tx1"/>
                        </a:solidFill>
                      </a:rPr>
                      <m:t>at</m:t>
                    </m:r>
                    <m:r>
                      <m:rPr>
                        <m:nor/>
                      </m:rPr>
                      <a:rPr lang="en-US" sz="2400" dirty="0" smtClean="0">
                        <a:solidFill>
                          <a:schemeClr val="tx1"/>
                        </a:solidFill>
                      </a:rPr>
                      <m:t> </m:t>
                    </m:r>
                    <m:r>
                      <m:rPr>
                        <m:nor/>
                      </m:rPr>
                      <a:rPr lang="en-US" sz="2400" dirty="0" smtClean="0">
                        <a:solidFill>
                          <a:schemeClr val="tx1"/>
                        </a:solidFill>
                      </a:rPr>
                      <m:t>age</m:t>
                    </m:r>
                    <m:r>
                      <a:rPr lang="en-US" sz="2400" b="0" i="1" dirty="0" smtClean="0">
                        <a:solidFill>
                          <a:schemeClr val="tx1"/>
                        </a:solidFill>
                        <a:latin typeface="Cambria Math" panose="02040503050406030204" pitchFamily="18" charset="0"/>
                      </a:rPr>
                      <m:t> </m:t>
                    </m:r>
                    <m:r>
                      <a:rPr lang="en-US" sz="2400" i="1">
                        <a:latin typeface="Cambria Math" panose="02040503050406030204" pitchFamily="18" charset="0"/>
                      </a:rPr>
                      <m:t>𝑎</m:t>
                    </m:r>
                    <m:r>
                      <a:rPr lang="en-US" sz="2400" b="0" i="1" smtClean="0">
                        <a:solidFill>
                          <a:schemeClr val="tx1"/>
                        </a:solidFill>
                        <a:effectLst/>
                        <a:latin typeface="Cambria Math" panose="02040503050406030204" pitchFamily="18" charset="0"/>
                      </a:rPr>
                      <m:t>=</m:t>
                    </m:r>
                    <m:sSub>
                      <m:sSubPr>
                        <m:ctrlPr>
                          <a:rPr lang="en-US" sz="240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𝑙</m:t>
                        </m:r>
                      </m:e>
                      <m:sub>
                        <m:r>
                          <a:rPr lang="en-US" sz="2400" i="1">
                            <a:solidFill>
                              <a:srgbClr val="0000FF"/>
                            </a:solidFill>
                            <a:latin typeface="Cambria Math" panose="02040503050406030204" pitchFamily="18" charset="0"/>
                          </a:rPr>
                          <m:t>𝑎</m:t>
                        </m:r>
                      </m:sub>
                    </m:sSub>
                    <m:sSub>
                      <m:sSubPr>
                        <m:ctrlPr>
                          <a:rPr lang="en-US" sz="2400" i="1">
                            <a:solidFill>
                              <a:srgbClr val="0000FF"/>
                            </a:solidFill>
                            <a:latin typeface="Cambria Math" panose="02040503050406030204" pitchFamily="18" charset="0"/>
                          </a:rPr>
                        </m:ctrlPr>
                      </m:sSubPr>
                      <m:e>
                        <m:r>
                          <a:rPr lang="en-US" sz="2400" i="1">
                            <a:solidFill>
                              <a:srgbClr val="0000FF"/>
                            </a:solidFill>
                            <a:latin typeface="Cambria Math" panose="02040503050406030204" pitchFamily="18" charset="0"/>
                          </a:rPr>
                          <m:t>𝑤</m:t>
                        </m:r>
                      </m:e>
                      <m:sub>
                        <m:r>
                          <a:rPr lang="en-US" sz="24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p:sp>
            <p:nvSpPr>
              <p:cNvPr id="4" name="TextBox 3"/>
              <p:cNvSpPr txBox="1">
                <a:spLocks noRot="1" noChangeAspect="1" noMove="1" noResize="1" noEditPoints="1" noAdjustHandles="1" noChangeArrowheads="1" noChangeShapeType="1" noTextEdit="1"/>
              </p:cNvSpPr>
              <p:nvPr/>
            </p:nvSpPr>
            <p:spPr>
              <a:xfrm>
                <a:off x="2387018" y="5125804"/>
                <a:ext cx="6868740" cy="360804"/>
              </a:xfrm>
              <a:prstGeom prst="rect">
                <a:avLst/>
              </a:prstGeom>
              <a:blipFill>
                <a:blip r:embed="rId3"/>
                <a:stretch>
                  <a:fillRect l="-1599" t="-6780" r="-1332" b="-42373"/>
                </a:stretch>
              </a:blipFill>
            </p:spPr>
            <p:txBody>
              <a:bodyPr/>
              <a:lstStyle/>
              <a:p>
                <a:r>
                  <a:rPr lang="en-US">
                    <a:noFill/>
                  </a:rPr>
                  <a:t> </a:t>
                </a:r>
              </a:p>
            </p:txBody>
          </p:sp>
        </mc:Fallback>
      </mc:AlternateContent>
      <p:cxnSp>
        <p:nvCxnSpPr>
          <p:cNvPr id="6" name="Straight Arrow Connector 5"/>
          <p:cNvCxnSpPr/>
          <p:nvPr/>
        </p:nvCxnSpPr>
        <p:spPr>
          <a:xfrm flipH="1">
            <a:off x="2387018" y="3813665"/>
            <a:ext cx="1305099" cy="3065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692116" y="3532318"/>
            <a:ext cx="3516284" cy="369332"/>
          </a:xfrm>
          <a:prstGeom prst="rect">
            <a:avLst/>
          </a:prstGeom>
          <a:noFill/>
          <a:ln>
            <a:noFill/>
          </a:ln>
        </p:spPr>
        <p:txBody>
          <a:bodyPr wrap="square" rtlCol="0">
            <a:spAutoFit/>
          </a:bodyPr>
          <a:lstStyle/>
          <a:p>
            <a:r>
              <a:rPr lang="en-US" dirty="0">
                <a:solidFill>
                  <a:srgbClr val="C00000"/>
                </a:solidFill>
              </a:rPr>
              <a:t>from fishing and natural mortality</a:t>
            </a:r>
            <a:endParaRPr lang="en-CA" dirty="0">
              <a:solidFill>
                <a:srgbClr val="C00000"/>
              </a:solidFill>
            </a:endParaRPr>
          </a:p>
        </p:txBody>
      </p:sp>
      <p:cxnSp>
        <p:nvCxnSpPr>
          <p:cNvPr id="9" name="Straight Arrow Connector 8"/>
          <p:cNvCxnSpPr>
            <a:cxnSpLocks/>
          </p:cNvCxnSpPr>
          <p:nvPr/>
        </p:nvCxnSpPr>
        <p:spPr>
          <a:xfrm>
            <a:off x="7077477" y="3716984"/>
            <a:ext cx="3415031" cy="38211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74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0515600" cy="3910157"/>
              </a:xfrm>
            </p:spPr>
            <p:txBody>
              <a:bodyPr>
                <a:normAutofit/>
              </a:bodyPr>
              <a:lstStyle/>
              <a:p>
                <a:r>
                  <a:rPr lang="en-US" dirty="0"/>
                  <a:t>The yield is the biomass removed from </a:t>
                </a:r>
                <a14:m>
                  <m:oMath xmlns:m="http://schemas.openxmlformats.org/officeDocument/2006/math">
                    <m:r>
                      <a:rPr lang="en-US" i="1" dirty="0" smtClean="0">
                        <a:latin typeface="Cambria Math" panose="02040503050406030204" pitchFamily="18" charset="0"/>
                      </a:rPr>
                      <m:t>𝐹</m:t>
                    </m:r>
                  </m:oMath>
                </a14:m>
                <a:r>
                  <a:rPr lang="en-US" dirty="0"/>
                  <a:t> </a:t>
                </a:r>
                <a:r>
                  <a:rPr lang="en-US" strike="sngStrike" dirty="0"/>
                  <a:t>and </a:t>
                </a:r>
                <a:r>
                  <a:rPr lang="en-US" u="sng" strike="sngStrike" dirty="0"/>
                  <a:t>excludes</a:t>
                </a:r>
                <a:r>
                  <a:rPr lang="en-US" strike="sngStrike" dirty="0"/>
                  <a:t> the biomass removed from </a:t>
                </a:r>
                <a14:m>
                  <m:oMath xmlns:m="http://schemas.openxmlformats.org/officeDocument/2006/math">
                    <m:r>
                      <a:rPr lang="en-US" i="1" strike="sngStrike" dirty="0" smtClean="0">
                        <a:latin typeface="Cambria Math" panose="02040503050406030204" pitchFamily="18" charset="0"/>
                      </a:rPr>
                      <m:t>𝑀</m:t>
                    </m:r>
                  </m:oMath>
                </a14:m>
                <a:r>
                  <a:rPr lang="en-US" strike="sngStrike" dirty="0" smtClean="0"/>
                  <a:t> </a:t>
                </a:r>
                <a:r>
                  <a:rPr lang="en-US" dirty="0" smtClean="0">
                    <a:solidFill>
                      <a:srgbClr val="FF0000"/>
                    </a:solidFill>
                  </a:rPr>
                  <a:t>Suggest you don’t need to say that</a:t>
                </a:r>
                <a:endParaRPr lang="en-US" strike="sngStrike" dirty="0">
                  <a:solidFill>
                    <a:srgbClr val="FF0000"/>
                  </a:solidFill>
                </a:endParaRPr>
              </a:p>
              <a:p>
                <a:endParaRPr lang="en-US" dirty="0"/>
              </a:p>
              <a:p>
                <a:pPr marL="0" indent="0">
                  <a:buNone/>
                </a:pPr>
                <a:r>
                  <a:rPr lang="en-US" dirty="0"/>
                  <a:t>YPR-at-age </a:t>
                </a:r>
                <a14:m>
                  <m:oMath xmlns:m="http://schemas.openxmlformats.org/officeDocument/2006/math">
                    <m:r>
                      <a:rPr lang="en-US" i="1" smtClean="0">
                        <a:solidFill>
                          <a:schemeClr val="tx1"/>
                        </a:solidFill>
                        <a:latin typeface="Cambria Math" panose="02040503050406030204" pitchFamily="18" charset="0"/>
                      </a:rPr>
                      <m:t>𝑎</m:t>
                    </m:r>
                    <m:r>
                      <a:rPr lang="en-US" i="1">
                        <a:solidFill>
                          <a:srgbClr val="0000FF"/>
                        </a:solidFill>
                        <a:latin typeface="Cambria Math" panose="02040503050406030204" pitchFamily="18" charset="0"/>
                      </a:rPr>
                      <m:t> </m:t>
                    </m:r>
                  </m:oMath>
                </a14:m>
                <a:r>
                  <a:rPr lang="en-US" dirty="0"/>
                  <a:t>is therefore the </a:t>
                </a:r>
                <a:r>
                  <a:rPr lang="en-US" dirty="0">
                    <a:solidFill>
                      <a:srgbClr val="7030A0"/>
                    </a:solidFill>
                  </a:rPr>
                  <a:t>proportion</a:t>
                </a:r>
                <a:r>
                  <a:rPr lang="en-US" dirty="0"/>
                  <a:t> </a:t>
                </a:r>
                <a:r>
                  <a:rPr lang="en-US" dirty="0">
                    <a:solidFill>
                      <a:srgbClr val="7030A0"/>
                    </a:solidFill>
                  </a:rPr>
                  <a:t>of</a:t>
                </a:r>
                <a:r>
                  <a:rPr lang="en-US" dirty="0"/>
                  <a:t> </a:t>
                </a:r>
                <a14:m>
                  <m:oMath xmlns:m="http://schemas.openxmlformats.org/officeDocument/2006/math">
                    <m:r>
                      <a:rPr lang="en-US" i="1" dirty="0">
                        <a:latin typeface="Cambria Math" panose="02040503050406030204" pitchFamily="18" charset="0"/>
                      </a:rPr>
                      <m:t>𝐵</m:t>
                    </m:r>
                    <m:r>
                      <m:rPr>
                        <m:nor/>
                      </m:rPr>
                      <a:rPr lang="en-US" dirty="0">
                        <a:latin typeface="Cambria Math" panose="02040503050406030204" pitchFamily="18" charset="0"/>
                      </a:rPr>
                      <m:t> </m:t>
                    </m:r>
                    <m:r>
                      <m:rPr>
                        <m:nor/>
                      </m:rPr>
                      <a:rPr lang="en-US" dirty="0">
                        <a:latin typeface="Cambria Math" panose="02040503050406030204" pitchFamily="18" charset="0"/>
                      </a:rPr>
                      <m:t>r</m:t>
                    </m:r>
                    <m:r>
                      <m:rPr>
                        <m:nor/>
                      </m:rPr>
                      <a:rPr lang="en-US" dirty="0"/>
                      <m:t>emoved</m:t>
                    </m:r>
                    <m:r>
                      <m:rPr>
                        <m:nor/>
                      </m:rPr>
                      <a:rPr lang="en-US" dirty="0"/>
                      <m:t>−</m:t>
                    </m:r>
                    <m:r>
                      <m:rPr>
                        <m:nor/>
                      </m:rPr>
                      <a:rPr lang="en-US" dirty="0"/>
                      <m:t>per</m:t>
                    </m:r>
                    <m:r>
                      <m:rPr>
                        <m:nor/>
                      </m:rPr>
                      <a:rPr lang="en-US" dirty="0"/>
                      <m:t>−</m:t>
                    </m:r>
                    <m:r>
                      <m:rPr>
                        <m:nor/>
                      </m:rPr>
                      <a:rPr lang="en-US" dirty="0"/>
                      <m:t>recruit</m:t>
                    </m:r>
                    <m:r>
                      <m:rPr>
                        <m:nor/>
                      </m:rPr>
                      <a:rPr lang="en-US" dirty="0"/>
                      <m:t> </m:t>
                    </m:r>
                    <m:r>
                      <m:rPr>
                        <m:nor/>
                      </m:rPr>
                      <a:rPr lang="en-US" dirty="0"/>
                      <m:t>at</m:t>
                    </m:r>
                    <m:r>
                      <m:rPr>
                        <m:nor/>
                      </m:rPr>
                      <a:rPr lang="en-US" dirty="0"/>
                      <m:t> </m:t>
                    </m:r>
                    <m:r>
                      <m:rPr>
                        <m:nor/>
                      </m:rPr>
                      <a:rPr lang="en-US" dirty="0"/>
                      <m:t>age</m:t>
                    </m:r>
                    <m:r>
                      <a:rPr lang="en-US" i="1" dirty="0">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 </m:t>
                    </m:r>
                  </m:oMath>
                </a14:m>
                <a:r>
                  <a:rPr lang="en-US" dirty="0">
                    <a:solidFill>
                      <a:srgbClr val="7030A0"/>
                    </a:solidFill>
                  </a:rPr>
                  <a:t>that is due to fishing</a:t>
                </a:r>
              </a:p>
              <a:p>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217" t="-2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805471" y="5498184"/>
                <a:ext cx="4052841" cy="47519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𝑌𝑃𝑅</m:t>
                        </m:r>
                      </m:e>
                      <m:sub>
                        <m:r>
                          <a:rPr lang="en-US" sz="2000" b="0" i="1" dirty="0" smtClean="0">
                            <a:solidFill>
                              <a:schemeClr val="tx1"/>
                            </a:solidFill>
                            <a:latin typeface="Cambria Math" panose="02040503050406030204" pitchFamily="18" charset="0"/>
                          </a:rPr>
                          <m:t>𝑎</m:t>
                        </m:r>
                      </m:sub>
                    </m:sSub>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𝑀</m:t>
                            </m:r>
                          </m:e>
                          <m:sub>
                            <m:r>
                              <a:rPr lang="en-US" sz="2000" b="0" i="1" smtClean="0">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𝐹𝑣</m:t>
                            </m:r>
                          </m:e>
                          <m:sub>
                            <m:r>
                              <a:rPr lang="en-US" sz="2000" i="1">
                                <a:solidFill>
                                  <a:srgbClr val="C00000"/>
                                </a:solidFill>
                                <a:latin typeface="Cambria Math" panose="02040503050406030204" pitchFamily="18" charset="0"/>
                              </a:rPr>
                              <m:t>𝑎</m:t>
                            </m:r>
                          </m:sub>
                        </m:sSub>
                        <m:r>
                          <a:rPr lang="en-US" sz="2000" i="1">
                            <a:solidFill>
                              <a:srgbClr val="C00000"/>
                            </a:solidFill>
                            <a:latin typeface="Cambria Math" panose="02040503050406030204" pitchFamily="18" charset="0"/>
                          </a:rPr>
                          <m:t>)</m:t>
                        </m:r>
                      </m:sup>
                    </m:sSup>
                  </m:oMath>
                </a14:m>
                <a:r>
                  <a:rPr lang="en-CA" sz="2000" dirty="0">
                    <a:solidFill>
                      <a:srgbClr val="C00000"/>
                    </a:solidFill>
                  </a:rPr>
                  <a:t>)</a:t>
                </a:r>
                <a:r>
                  <a:rPr lang="en-US" sz="2000" dirty="0">
                    <a:solidFill>
                      <a:srgbClr val="C00000"/>
                    </a:solidFill>
                  </a:rPr>
                  <a:t> </a:t>
                </a:r>
                <a14:m>
                  <m:oMath xmlns:m="http://schemas.openxmlformats.org/officeDocument/2006/math">
                    <m:f>
                      <m:fPr>
                        <m:ctrlPr>
                          <a:rPr lang="en-US" sz="2000" i="1" smtClean="0">
                            <a:solidFill>
                              <a:srgbClr val="7030A0"/>
                            </a:solidFill>
                            <a:latin typeface="Cambria Math" panose="02040503050406030204" pitchFamily="18" charset="0"/>
                          </a:rPr>
                        </m:ctrlPr>
                      </m:fPr>
                      <m:num>
                        <m:r>
                          <a:rPr lang="en-US" sz="2000" i="1">
                            <a:solidFill>
                              <a:srgbClr val="7030A0"/>
                            </a:solidFill>
                            <a:latin typeface="Cambria Math" panose="02040503050406030204" pitchFamily="18" charset="0"/>
                          </a:rPr>
                          <m:t>𝐹</m:t>
                        </m:r>
                        <m:sSub>
                          <m:sSubPr>
                            <m:ctrlPr>
                              <a:rPr lang="en-CA"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𝑣</m:t>
                            </m:r>
                          </m:e>
                          <m:sub>
                            <m:r>
                              <a:rPr lang="en-US" sz="2000" i="1">
                                <a:solidFill>
                                  <a:srgbClr val="7030A0"/>
                                </a:solidFill>
                                <a:latin typeface="Cambria Math" panose="02040503050406030204" pitchFamily="18" charset="0"/>
                              </a:rPr>
                              <m:t>𝑎</m:t>
                            </m:r>
                          </m:sub>
                        </m:sSub>
                      </m:num>
                      <m:den>
                        <m:sSub>
                          <m:sSubPr>
                            <m:ctrlPr>
                              <a:rPr lang="en-US" sz="2000" i="1" smtClean="0">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𝑀</m:t>
                            </m:r>
                          </m:e>
                          <m:sub>
                            <m:r>
                              <a:rPr lang="en-US" sz="2000" i="1">
                                <a:solidFill>
                                  <a:srgbClr val="7030A0"/>
                                </a:solidFill>
                                <a:latin typeface="Cambria Math" panose="02040503050406030204" pitchFamily="18" charset="0"/>
                              </a:rPr>
                              <m:t>𝑎</m:t>
                            </m:r>
                          </m:sub>
                        </m:sSub>
                        <m:r>
                          <a:rPr lang="en-US" sz="2000" i="1">
                            <a:solidFill>
                              <a:srgbClr val="7030A0"/>
                            </a:solidFill>
                            <a:latin typeface="Cambria Math" panose="02040503050406030204" pitchFamily="18" charset="0"/>
                          </a:rPr>
                          <m:t>+</m:t>
                        </m:r>
                        <m:sSub>
                          <m:sSubPr>
                            <m:ctrlPr>
                              <a:rPr lang="en-US"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𝐹𝑣</m:t>
                            </m:r>
                          </m:e>
                          <m:sub>
                            <m:r>
                              <a:rPr lang="en-US" sz="2000" i="1">
                                <a:solidFill>
                                  <a:srgbClr val="7030A0"/>
                                </a:solidFill>
                                <a:latin typeface="Cambria Math" panose="02040503050406030204" pitchFamily="18" charset="0"/>
                              </a:rPr>
                              <m:t>𝑎</m:t>
                            </m:r>
                          </m:sub>
                        </m:sSub>
                      </m:den>
                    </m:f>
                  </m:oMath>
                </a14:m>
                <a:endParaRPr lang="en-CA" sz="20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805471" y="5498184"/>
                <a:ext cx="4052841" cy="475195"/>
              </a:xfrm>
              <a:prstGeom prst="rect">
                <a:avLst/>
              </a:prstGeom>
              <a:blipFill>
                <a:blip r:embed="rId3"/>
                <a:stretch>
                  <a:fillRect t="-2564"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25B80E2-9734-47A3-B6EC-F99E2D8E99A2}"/>
                  </a:ext>
                </a:extLst>
              </p:cNvPr>
              <p:cNvSpPr txBox="1"/>
              <p:nvPr/>
            </p:nvSpPr>
            <p:spPr>
              <a:xfrm>
                <a:off x="2818502" y="4674618"/>
                <a:ext cx="6026778" cy="328680"/>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000" i="1" dirty="0">
                        <a:latin typeface="Cambria Math" panose="02040503050406030204" pitchFamily="18" charset="0"/>
                      </a:rPr>
                      <m:t>𝐵</m:t>
                    </m:r>
                    <m:r>
                      <m:rPr>
                        <m:nor/>
                      </m:rPr>
                      <a:rPr lang="en-US" sz="2000" b="0" i="0" dirty="0" smtClean="0">
                        <a:latin typeface="Cambria Math" panose="02040503050406030204" pitchFamily="18" charset="0"/>
                      </a:rPr>
                      <m:t> </m:t>
                    </m:r>
                    <m:r>
                      <m:rPr>
                        <m:nor/>
                      </m:rPr>
                      <a:rPr lang="en-US" sz="2000" b="0" i="0" dirty="0" smtClean="0">
                        <a:latin typeface="Cambria Math" panose="02040503050406030204" pitchFamily="18" charset="0"/>
                      </a:rPr>
                      <m:t>r</m:t>
                    </m:r>
                    <m:r>
                      <m:rPr>
                        <m:nor/>
                      </m:rPr>
                      <a:rPr lang="en-US" sz="2000" dirty="0" smtClean="0">
                        <a:solidFill>
                          <a:schemeClr val="tx1"/>
                        </a:solidFill>
                      </a:rPr>
                      <m:t>emov</m:t>
                    </m:r>
                    <m:r>
                      <m:rPr>
                        <m:nor/>
                      </m:rPr>
                      <a:rPr lang="en-US" sz="2000" b="0" i="0" dirty="0" smtClean="0">
                        <a:solidFill>
                          <a:schemeClr val="tx1"/>
                        </a:solidFill>
                      </a:rPr>
                      <m:t>ed</m:t>
                    </m:r>
                    <m:r>
                      <m:rPr>
                        <m:nor/>
                      </m:rPr>
                      <a:rPr lang="en-US" sz="2000" b="0" i="0" dirty="0" smtClean="0">
                        <a:solidFill>
                          <a:schemeClr val="tx1"/>
                        </a:solidFill>
                      </a:rPr>
                      <m:t>−</m:t>
                    </m:r>
                    <m:r>
                      <m:rPr>
                        <m:nor/>
                      </m:rPr>
                      <a:rPr lang="en-US" sz="2000" dirty="0" smtClean="0"/>
                      <m:t>per</m:t>
                    </m:r>
                    <m:r>
                      <m:rPr>
                        <m:nor/>
                      </m:rPr>
                      <a:rPr lang="en-US" sz="2000" b="0" i="0" dirty="0" smtClean="0"/>
                      <m:t>−</m:t>
                    </m:r>
                    <m:r>
                      <m:rPr>
                        <m:nor/>
                      </m:rPr>
                      <a:rPr lang="en-US" sz="2000" dirty="0" smtClean="0"/>
                      <m:t>recruit</m:t>
                    </m:r>
                    <m:r>
                      <m:rPr>
                        <m:nor/>
                      </m:rPr>
                      <a:rPr lang="en-US" sz="2000" b="0" i="0" dirty="0" smtClean="0"/>
                      <m:t> </m:t>
                    </m:r>
                    <m:r>
                      <m:rPr>
                        <m:nor/>
                      </m:rPr>
                      <a:rPr lang="en-US" sz="2000" dirty="0" smtClean="0">
                        <a:solidFill>
                          <a:schemeClr val="tx1"/>
                        </a:solidFill>
                      </a:rPr>
                      <m:t>at</m:t>
                    </m:r>
                    <m:r>
                      <m:rPr>
                        <m:nor/>
                      </m:rPr>
                      <a:rPr lang="en-US" sz="2000" dirty="0" smtClean="0">
                        <a:solidFill>
                          <a:schemeClr val="tx1"/>
                        </a:solidFill>
                      </a:rPr>
                      <m:t> </m:t>
                    </m:r>
                    <m:r>
                      <m:rPr>
                        <m:nor/>
                      </m:rPr>
                      <a:rPr lang="en-US" sz="2000" dirty="0" smtClean="0">
                        <a:solidFill>
                          <a:schemeClr val="tx1"/>
                        </a:solidFill>
                      </a:rPr>
                      <m:t>age</m:t>
                    </m:r>
                    <m:r>
                      <a:rPr lang="en-US" sz="2000" b="0" i="1" dirty="0" smtClean="0">
                        <a:solidFill>
                          <a:schemeClr val="tx1"/>
                        </a:solidFill>
                        <a:latin typeface="Cambria Math" panose="02040503050406030204" pitchFamily="18" charset="0"/>
                      </a:rPr>
                      <m:t> </m:t>
                    </m:r>
                    <m:r>
                      <a:rPr lang="en-US" sz="2000" i="1">
                        <a:latin typeface="Cambria Math" panose="02040503050406030204" pitchFamily="18" charset="0"/>
                      </a:rPr>
                      <m:t>𝑎</m:t>
                    </m:r>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xmlns="">
          <p:sp>
            <p:nvSpPr>
              <p:cNvPr id="10" name="TextBox 9">
                <a:extLst>
                  <a:ext uri="{FF2B5EF4-FFF2-40B4-BE49-F238E27FC236}">
                    <a16:creationId xmlns:a16="http://schemas.microsoft.com/office/drawing/2014/main" id="{225B80E2-9734-47A3-B6EC-F99E2D8E99A2}"/>
                  </a:ext>
                </a:extLst>
              </p:cNvPr>
              <p:cNvSpPr txBox="1">
                <a:spLocks noRot="1" noChangeAspect="1" noMove="1" noResize="1" noEditPoints="1" noAdjustHandles="1" noChangeArrowheads="1" noChangeShapeType="1" noTextEdit="1"/>
              </p:cNvSpPr>
              <p:nvPr/>
            </p:nvSpPr>
            <p:spPr>
              <a:xfrm>
                <a:off x="2818502" y="4674618"/>
                <a:ext cx="6026778" cy="328680"/>
              </a:xfrm>
              <a:prstGeom prst="rect">
                <a:avLst/>
              </a:prstGeom>
              <a:blipFill>
                <a:blip r:embed="rId4"/>
                <a:stretch>
                  <a:fillRect l="-1416" t="-16667" r="-1719" b="-46296"/>
                </a:stretch>
              </a:blipFill>
            </p:spPr>
            <p:txBody>
              <a:bodyPr/>
              <a:lstStyle/>
              <a:p>
                <a:r>
                  <a:rPr lang="en-US">
                    <a:noFill/>
                  </a:rPr>
                  <a:t> </a:t>
                </a:r>
              </a:p>
            </p:txBody>
          </p:sp>
        </mc:Fallback>
      </mc:AlternateContent>
    </p:spTree>
    <p:extLst>
      <p:ext uri="{BB962C8B-B14F-4D97-AF65-F5344CB8AC3E}">
        <p14:creationId xmlns:p14="http://schemas.microsoft.com/office/powerpoint/2010/main" val="107146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1. What are Reference Points?</a:t>
            </a:r>
          </a:p>
        </p:txBody>
      </p:sp>
    </p:spTree>
    <p:extLst>
      <p:ext uri="{BB962C8B-B14F-4D97-AF65-F5344CB8AC3E}">
        <p14:creationId xmlns:p14="http://schemas.microsoft.com/office/powerpoint/2010/main" val="39200570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m:rPr>
                        <m:sty m:val="p"/>
                      </m:rPr>
                      <a:rPr lang="en-US" sz="2800" b="0" i="0" smtClean="0">
                        <a:latin typeface="Cambria Math" panose="02040503050406030204" pitchFamily="18" charset="0"/>
                        <a:ea typeface="Cambria Math" panose="02040503050406030204" pitchFamily="18" charset="0"/>
                      </a:rPr>
                      <m:t>YPR</m:t>
                    </m:r>
                    <m:r>
                      <a:rPr lang="en-US" sz="2800" b="0" i="1" smtClean="0">
                        <a:latin typeface="Cambria Math" panose="02040503050406030204" pitchFamily="18" charset="0"/>
                        <a:ea typeface="Cambria Math" panose="02040503050406030204" pitchFamily="18" charset="0"/>
                      </a:rPr>
                      <m:t>= </m:t>
                    </m:r>
                  </m:oMath>
                </a14:m>
                <a:r>
                  <a:rPr lang="en-US" dirty="0"/>
                  <a:t>Sum over all ages:</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5100229" y="1690688"/>
                <a:ext cx="6024049" cy="665118"/>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𝑌𝑃𝑅</m:t>
                        </m:r>
                      </m:e>
                      <m:sub>
                        <m:r>
                          <a:rPr lang="en-US" sz="2800" b="0" i="1" dirty="0" smtClean="0">
                            <a:solidFill>
                              <a:schemeClr val="tx1"/>
                            </a:solidFill>
                            <a:latin typeface="Cambria Math" panose="02040503050406030204" pitchFamily="18" charset="0"/>
                          </a:rPr>
                          <m:t>𝑎</m:t>
                        </m:r>
                      </m:sub>
                    </m:sSub>
                    <m:r>
                      <a:rPr lang="en-US" sz="2800" b="0" i="1" smtClean="0">
                        <a:solidFill>
                          <a:schemeClr val="tx1"/>
                        </a:solidFill>
                        <a:effectLst/>
                        <a:latin typeface="Cambria Math" panose="02040503050406030204" pitchFamily="18" charset="0"/>
                      </a:rPr>
                      <m:t>=</m:t>
                    </m:r>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𝑙</m:t>
                        </m:r>
                      </m:e>
                      <m:sub>
                        <m:r>
                          <a:rPr lang="en-US" sz="2800" i="1">
                            <a:solidFill>
                              <a:schemeClr val="tx1"/>
                            </a:solidFill>
                            <a:latin typeface="Cambria Math" panose="02040503050406030204" pitchFamily="18" charset="0"/>
                          </a:rPr>
                          <m:t>𝑎</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𝑤</m:t>
                        </m:r>
                      </m:e>
                      <m:sub>
                        <m:r>
                          <a:rPr lang="en-US" sz="2800" i="1">
                            <a:solidFill>
                              <a:schemeClr val="tx1"/>
                            </a:solidFill>
                            <a:latin typeface="Cambria Math" panose="02040503050406030204" pitchFamily="18" charset="0"/>
                          </a:rPr>
                          <m:t>𝑎</m:t>
                        </m:r>
                      </m:sub>
                    </m:sSub>
                  </m:oMath>
                </a14:m>
                <a:r>
                  <a:rPr lang="en-CA" sz="2800" dirty="0">
                    <a:solidFill>
                      <a:schemeClr val="tx1"/>
                    </a:solidFill>
                  </a:rPr>
                  <a:t>(</a:t>
                </a:r>
                <a14:m>
                  <m:oMath xmlns:m="http://schemas.openxmlformats.org/officeDocument/2006/math">
                    <m:r>
                      <a:rPr lang="en-US" sz="2800" i="1">
                        <a:solidFill>
                          <a:schemeClr val="tx1"/>
                        </a:solidFill>
                        <a:latin typeface="Cambria Math" panose="02040503050406030204" pitchFamily="18" charset="0"/>
                      </a:rPr>
                      <m:t>1−</m:t>
                    </m:r>
                    <m:sSup>
                      <m:sSupPr>
                        <m:ctrlPr>
                          <a:rPr lang="en-CA"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𝑒</m:t>
                        </m:r>
                      </m:e>
                      <m:sup>
                        <m:r>
                          <a:rPr lang="en-US" sz="2800" i="1">
                            <a:solidFill>
                              <a:schemeClr val="tx1"/>
                            </a:solidFill>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solidFill>
                              <a:schemeClr val="tx1"/>
                            </a:solidFill>
                            <a:latin typeface="Cambria Math" panose="02040503050406030204" pitchFamily="18" charset="0"/>
                          </a:rPr>
                          <m:t>)</m:t>
                        </m:r>
                      </m:sup>
                    </m:sSup>
                  </m:oMath>
                </a14:m>
                <a:r>
                  <a:rPr lang="en-CA" sz="2800" dirty="0">
                    <a:solidFill>
                      <a:schemeClr val="tx1"/>
                    </a:solidFill>
                  </a:rPr>
                  <a:t>)</a:t>
                </a:r>
                <a:r>
                  <a:rPr lang="en-US" sz="2800" dirty="0"/>
                  <a:t> </a:t>
                </a:r>
                <a14:m>
                  <m:oMath xmlns:m="http://schemas.openxmlformats.org/officeDocument/2006/math">
                    <m:f>
                      <m:fPr>
                        <m:ctrlPr>
                          <a:rPr lang="en-US" sz="2800" i="1" smtClean="0">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𝐹</m:t>
                        </m:r>
                        <m:sSub>
                          <m:sSubPr>
                            <m:ctrlPr>
                              <a:rPr lang="en-CA"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𝑣</m:t>
                            </m:r>
                          </m:e>
                          <m:sub>
                            <m:r>
                              <a:rPr lang="en-US" sz="2800" i="1">
                                <a:solidFill>
                                  <a:schemeClr val="tx1"/>
                                </a:solidFill>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oMath>
                </a14:m>
                <a:endParaRPr lang="en-CA" sz="2800" dirty="0">
                  <a:solidFill>
                    <a:schemeClr val="tx1"/>
                  </a:solidFill>
                </a:endParaRPr>
              </a:p>
            </p:txBody>
          </p:sp>
        </mc:Choice>
        <mc:Fallback>
          <p:sp>
            <p:nvSpPr>
              <p:cNvPr id="5" name="TextBox 4"/>
              <p:cNvSpPr txBox="1">
                <a:spLocks noRot="1" noChangeAspect="1" noMove="1" noResize="1" noEditPoints="1" noAdjustHandles="1" noChangeArrowheads="1" noChangeShapeType="1" noTextEdit="1"/>
              </p:cNvSpPr>
              <p:nvPr/>
            </p:nvSpPr>
            <p:spPr>
              <a:xfrm>
                <a:off x="5100229" y="1690688"/>
                <a:ext cx="6024049" cy="665118"/>
              </a:xfrm>
              <a:prstGeom prst="rect">
                <a:avLst/>
              </a:prstGeom>
              <a:blipFill>
                <a:blip r:embed="rId3"/>
                <a:stretch>
                  <a:fillRect t="-1835" b="-119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3"/>
              <p:cNvSpPr txBox="1"/>
              <p:nvPr/>
            </p:nvSpPr>
            <p:spPr>
              <a:xfrm>
                <a:off x="1925827" y="3596580"/>
                <a:ext cx="7208512"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latin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𝑌𝑃𝑅</m:t>
                          </m:r>
                        </m:e>
                        <m:sub>
                          <m:r>
                            <a:rPr lang="en-US" sz="2800" b="0" i="1">
                              <a:latin typeface="Cambria Math" panose="02040503050406030204" pitchFamily="18" charset="0"/>
                            </a:rPr>
                            <m:t>𝐹</m:t>
                          </m:r>
                        </m:sub>
                      </m:sSub>
                      <m:r>
                        <a:rPr lang="en-US" sz="2800" b="0" i="1">
                          <a:latin typeface="Cambria Math" panose="02040503050406030204" pitchFamily="18" charset="0"/>
                        </a:rPr>
                        <m:t>=</m:t>
                      </m:r>
                      <m:nary>
                        <m:naryPr>
                          <m:chr m:val="∑"/>
                          <m:ctrlPr>
                            <a:rPr lang="en-CA" sz="2800" i="1">
                              <a:latin typeface="Cambria Math" panose="02040503050406030204" pitchFamily="18" charset="0"/>
                            </a:rPr>
                          </m:ctrlPr>
                        </m:naryPr>
                        <m:sub>
                          <m:r>
                            <m:rPr>
                              <m:brk m:alnAt="23"/>
                            </m:rPr>
                            <a:rPr lang="en-US" sz="2800" b="0" i="1">
                              <a:latin typeface="Cambria Math" panose="02040503050406030204" pitchFamily="18" charset="0"/>
                            </a:rPr>
                            <m:t>𝑎</m:t>
                          </m:r>
                          <m:r>
                            <a:rPr lang="en-US" sz="2800" b="0" i="1">
                              <a:latin typeface="Cambria Math" panose="02040503050406030204" pitchFamily="18" charset="0"/>
                            </a:rPr>
                            <m:t>=</m:t>
                          </m:r>
                          <m:sSub>
                            <m:sSubPr>
                              <m:ctrlPr>
                                <a:rPr lang="en-CA" sz="2800" i="1">
                                  <a:latin typeface="Cambria Math" panose="02040503050406030204" pitchFamily="18" charset="0"/>
                                </a:rPr>
                              </m:ctrlPr>
                            </m:sSubPr>
                            <m:e>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CA" sz="2800" i="1">
                                  <a:latin typeface="Cambria Math" panose="02040503050406030204" pitchFamily="18" charset="0"/>
                                </a:rPr>
                              </m:ctrlPr>
                            </m:sSubPr>
                            <m:e>
                              <m:r>
                                <a:rPr lang="en-US" sz="2800" b="0" i="1">
                                  <a:latin typeface="Cambria Math" panose="02040503050406030204" pitchFamily="18" charset="0"/>
                                </a:rPr>
                                <m:t>𝑎</m:t>
                              </m:r>
                            </m:e>
                            <m:sub>
                              <m:r>
                                <a:rPr lang="en-US" sz="2800" b="0" i="1">
                                  <a:latin typeface="Cambria Math" panose="02040503050406030204" pitchFamily="18" charset="0"/>
                                </a:rPr>
                                <m:t>𝑚𝑎𝑥</m:t>
                              </m:r>
                            </m:sub>
                          </m:sSub>
                        </m:sup>
                        <m:e>
                          <m:sSub>
                            <m:sSubPr>
                              <m:ctrlPr>
                                <a:rPr lang="en-CA" sz="2800" i="1">
                                  <a:latin typeface="Cambria Math" panose="02040503050406030204" pitchFamily="18" charset="0"/>
                                </a:rPr>
                              </m:ctrlPr>
                            </m:sSubPr>
                            <m:e>
                              <m:r>
                                <a:rPr lang="en-US" sz="2800" b="0" i="1" smtClean="0">
                                  <a:latin typeface="Cambria Math" panose="02040503050406030204" pitchFamily="18" charset="0"/>
                                </a:rPr>
                                <m:t>𝑙</m:t>
                              </m:r>
                            </m:e>
                            <m:sub>
                              <m:r>
                                <a:rPr lang="en-US" sz="2800" i="1">
                                  <a:latin typeface="Cambria Math" panose="02040503050406030204" pitchFamily="18" charset="0"/>
                                </a:rPr>
                                <m:t>𝑎</m:t>
                              </m:r>
                            </m:sub>
                          </m:sSub>
                          <m:sSub>
                            <m:sSubPr>
                              <m:ctrlPr>
                                <a:rPr lang="en-CA"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𝑎</m:t>
                              </m:r>
                            </m:sub>
                          </m:sSub>
                          <m:d>
                            <m:dPr>
                              <m:ctrlPr>
                                <a:rPr lang="en-US" sz="2800" i="1">
                                  <a:latin typeface="Cambria Math" panose="02040503050406030204" pitchFamily="18" charset="0"/>
                                </a:rPr>
                              </m:ctrlPr>
                            </m:dPr>
                            <m:e>
                              <m:r>
                                <a:rPr lang="en-US" sz="2800" i="1">
                                  <a:latin typeface="Cambria Math" panose="02040503050406030204" pitchFamily="18" charset="0"/>
                                </a:rPr>
                                <m:t>1−</m:t>
                              </m:r>
                              <m:sSup>
                                <m:sSupPr>
                                  <m:ctrlPr>
                                    <a:rPr lang="en-CA"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latin typeface="Cambria Math" panose="02040503050406030204" pitchFamily="18" charset="0"/>
                                    </a:rPr>
                                    <m:t>)</m:t>
                                  </m:r>
                                </m:sup>
                              </m:sSup>
                            </m:e>
                          </m:d>
                          <m:f>
                            <m:fPr>
                              <m:ctrlPr>
                                <a:rPr lang="en-CA" sz="2800" i="1">
                                  <a:solidFill>
                                    <a:schemeClr val="tx1"/>
                                  </a:solidFill>
                                  <a:effectLst/>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e>
                      </m:nary>
                    </m:oMath>
                  </m:oMathPara>
                </a14:m>
                <a:endParaRPr lang="en-CA" sz="2800" dirty="0"/>
              </a:p>
            </p:txBody>
          </p:sp>
        </mc:Choice>
        <mc:Fallback>
          <p:sp>
            <p:nvSpPr>
              <p:cNvPr id="10" name="TextBox 3"/>
              <p:cNvSpPr txBox="1">
                <a:spLocks noRot="1" noChangeAspect="1" noMove="1" noResize="1" noEditPoints="1" noAdjustHandles="1" noChangeArrowheads="1" noChangeShapeType="1" noTextEdit="1"/>
              </p:cNvSpPr>
              <p:nvPr/>
            </p:nvSpPr>
            <p:spPr>
              <a:xfrm>
                <a:off x="1925827" y="3596580"/>
                <a:ext cx="7208512" cy="1229504"/>
              </a:xfrm>
              <a:prstGeom prst="rect">
                <a:avLst/>
              </a:prstGeom>
              <a:blipFill>
                <a:blip r:embed="rId4"/>
                <a:stretch>
                  <a:fillRect/>
                </a:stretch>
              </a:blipFill>
            </p:spPr>
            <p:txBody>
              <a:bodyPr/>
              <a:lstStyle/>
              <a:p>
                <a:r>
                  <a:rPr lang="en-US">
                    <a:noFill/>
                  </a:rPr>
                  <a:t> </a:t>
                </a:r>
              </a:p>
            </p:txBody>
          </p:sp>
        </mc:Fallback>
      </mc:AlternateContent>
      <p:sp>
        <p:nvSpPr>
          <p:cNvPr id="4" name="TextBox 3"/>
          <p:cNvSpPr txBox="1"/>
          <p:nvPr/>
        </p:nvSpPr>
        <p:spPr>
          <a:xfrm>
            <a:off x="1627910" y="5292436"/>
            <a:ext cx="8125691" cy="646331"/>
          </a:xfrm>
          <a:prstGeom prst="rect">
            <a:avLst/>
          </a:prstGeom>
          <a:solidFill>
            <a:srgbClr val="FFFF00"/>
          </a:solidFill>
        </p:spPr>
        <p:txBody>
          <a:bodyPr wrap="square" rtlCol="0">
            <a:spAutoFit/>
          </a:bodyPr>
          <a:lstStyle/>
          <a:p>
            <a:r>
              <a:rPr lang="en-US" dirty="0" smtClean="0">
                <a:solidFill>
                  <a:srgbClr val="FF0000"/>
                </a:solidFill>
              </a:rPr>
              <a:t>Probably don’t need both equations. Mention that this is a per recruit version of the Baranov catch equation (Na replaced with la)</a:t>
            </a:r>
            <a:endParaRPr lang="en-US" dirty="0">
              <a:solidFill>
                <a:srgbClr val="FF0000"/>
              </a:solidFill>
            </a:endParaRPr>
          </a:p>
        </p:txBody>
      </p:sp>
    </p:spTree>
    <p:extLst>
      <p:ext uri="{BB962C8B-B14F-4D97-AF65-F5344CB8AC3E}">
        <p14:creationId xmlns:p14="http://schemas.microsoft.com/office/powerpoint/2010/main" val="426372712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Next step: Yield-per-Recruit </a:t>
            </a:r>
            <a:r>
              <a:rPr lang="en-US" sz="4800" dirty="0">
                <a:sym typeface="Wingdings" panose="05000000000000000000" pitchFamily="2" charset="2"/>
              </a:rPr>
              <a:t> Yield</a:t>
            </a:r>
            <a:r>
              <a:rPr lang="en-US" sz="4800" dirty="0"/>
              <a:t> </a:t>
            </a:r>
            <a:endParaRPr lang="en-CA" sz="4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lstStyle/>
              <a:p>
                <a:r>
                  <a:rPr lang="en-US" dirty="0"/>
                  <a:t>Yield = </a:t>
                </a:r>
                <a14:m>
                  <m:oMath xmlns:m="http://schemas.openxmlformats.org/officeDocument/2006/math">
                    <m:r>
                      <a:rPr lang="en-US" i="1" dirty="0" smtClean="0">
                        <a:latin typeface="Cambria Math" panose="02040503050406030204" pitchFamily="18" charset="0"/>
                      </a:rPr>
                      <m:t>𝑌𝑃𝑅</m:t>
                    </m:r>
                    <m:r>
                      <a:rPr lang="en-US" i="1" dirty="0" smtClean="0">
                        <a:latin typeface="Cambria Math" panose="02040503050406030204" pitchFamily="18" charset="0"/>
                      </a:rPr>
                      <m:t> ×</m:t>
                    </m:r>
                    <m:r>
                      <a:rPr lang="en-US" b="0" i="1" dirty="0" smtClean="0">
                        <a:latin typeface="Cambria Math" panose="02040503050406030204" pitchFamily="18" charset="0"/>
                      </a:rPr>
                      <m:t>𝑛𝑢𝑚𝑏𝑒𝑟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r>
                      <a:rPr lang="en-US" b="0" i="1" dirty="0" smtClean="0">
                        <a:latin typeface="Cambria Math" panose="02040503050406030204" pitchFamily="18" charset="0"/>
                      </a:rPr>
                      <m:t> </m:t>
                    </m:r>
                    <m:r>
                      <a:rPr lang="en-US" b="0" i="1" dirty="0" smtClean="0">
                        <a:latin typeface="Cambria Math" panose="02040503050406030204" pitchFamily="18" charset="0"/>
                      </a:rPr>
                      <m:t>𝑟𝑒𝑐𝑟𝑢𝑖𝑡𝑠</m:t>
                    </m:r>
                  </m:oMath>
                </a14:m>
                <a:endParaRPr lang="en-US" dirty="0"/>
              </a:p>
              <a:p>
                <a:r>
                  <a:rPr lang="en-US" dirty="0"/>
                  <a:t>We saw how to calculate yield-per-recruit</a:t>
                </a:r>
              </a:p>
              <a:p>
                <a:r>
                  <a:rPr lang="en-US" dirty="0"/>
                  <a:t>We already know how to calculate </a:t>
                </a:r>
                <a14:m>
                  <m:oMath xmlns:m="http://schemas.openxmlformats.org/officeDocument/2006/math">
                    <m:r>
                      <a:rPr lang="en-US" i="1" dirty="0" smtClean="0">
                        <a:latin typeface="Cambria Math" panose="02040503050406030204" pitchFamily="18" charset="0"/>
                      </a:rPr>
                      <m:t>𝑌𝑃𝑅</m:t>
                    </m:r>
                  </m:oMath>
                </a14:m>
                <a:r>
                  <a:rPr lang="en-US" dirty="0"/>
                  <a:t> for various </a:t>
                </a:r>
                <a14:m>
                  <m:oMath xmlns:m="http://schemas.openxmlformats.org/officeDocument/2006/math">
                    <m:r>
                      <a:rPr lang="en-US" i="1" dirty="0" smtClean="0">
                        <a:latin typeface="Cambria Math" panose="02040503050406030204" pitchFamily="18" charset="0"/>
                      </a:rPr>
                      <m:t>𝐹</m:t>
                    </m:r>
                  </m:oMath>
                </a14:m>
                <a:endParaRPr lang="en-US" dirty="0"/>
              </a:p>
              <a:p>
                <a:r>
                  <a:rPr lang="en-US" dirty="0"/>
                  <a:t>Now we just need to know how the number of recruits change with changes with </a:t>
                </a:r>
                <a14:m>
                  <m:oMath xmlns:m="http://schemas.openxmlformats.org/officeDocument/2006/math">
                    <m:r>
                      <a:rPr lang="en-US" i="1" dirty="0" smtClean="0">
                        <a:latin typeface="Cambria Math" panose="02040503050406030204" pitchFamily="18" charset="0"/>
                      </a:rPr>
                      <m:t>𝐹</m:t>
                    </m:r>
                  </m:oMath>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1D9DCA5-5823-4C6F-B3FE-44EDF581D9AD}"/>
              </a:ext>
            </a:extLst>
          </p:cNvPr>
          <p:cNvSpPr txBox="1"/>
          <p:nvPr/>
        </p:nvSpPr>
        <p:spPr>
          <a:xfrm>
            <a:off x="1403420" y="4654005"/>
            <a:ext cx="9119108" cy="1815882"/>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endParaRPr lang="en-CA" sz="2800" dirty="0"/>
          </a:p>
          <a:p>
            <a:pPr algn="ctr"/>
            <a:r>
              <a:rPr lang="en-CA" sz="2800" dirty="0"/>
              <a:t>This is where stock-recruitment relationships enter the reference point calculations</a:t>
            </a:r>
          </a:p>
          <a:p>
            <a:pPr algn="ctr"/>
            <a:endParaRPr lang="en-US" sz="2800" dirty="0"/>
          </a:p>
        </p:txBody>
      </p:sp>
    </p:spTree>
    <p:extLst>
      <p:ext uri="{BB962C8B-B14F-4D97-AF65-F5344CB8AC3E}">
        <p14:creationId xmlns:p14="http://schemas.microsoft.com/office/powerpoint/2010/main" val="337158909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Reference Point Calculations</a:t>
            </a:r>
          </a:p>
        </p:txBody>
      </p:sp>
    </p:spTree>
    <p:extLst>
      <p:ext uri="{BB962C8B-B14F-4D97-AF65-F5344CB8AC3E}">
        <p14:creationId xmlns:p14="http://schemas.microsoft.com/office/powerpoint/2010/main" val="10187001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796443" y="1845425"/>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Growth</a:t>
            </a:r>
          </a:p>
          <a:p>
            <a:pPr algn="ctr"/>
            <a:r>
              <a:rPr lang="en-US" dirty="0"/>
              <a:t>(weight-at-age)</a:t>
            </a:r>
            <a:endParaRPr lang="en-CA" dirty="0"/>
          </a:p>
        </p:txBody>
      </p:sp>
      <p:sp>
        <p:nvSpPr>
          <p:cNvPr id="5" name="Rounded Rectangle 4"/>
          <p:cNvSpPr/>
          <p:nvPr/>
        </p:nvSpPr>
        <p:spPr>
          <a:xfrm>
            <a:off x="4796443" y="3060931"/>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Maturity</a:t>
            </a:r>
          </a:p>
        </p:txBody>
      </p:sp>
      <mc:AlternateContent xmlns:mc="http://schemas.openxmlformats.org/markup-compatibility/2006" xmlns:a14="http://schemas.microsoft.com/office/drawing/2010/main">
        <mc:Choice Requires="a14">
          <p:sp>
            <p:nvSpPr>
              <p:cNvPr id="6" name="Rounded Rectangle 5"/>
              <p:cNvSpPr/>
              <p:nvPr/>
            </p:nvSpPr>
            <p:spPr>
              <a:xfrm>
                <a:off x="4796443" y="4276437"/>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𝑀</m:t>
                      </m:r>
                    </m:oMath>
                  </m:oMathPara>
                </a14:m>
                <a:endParaRPr lang="en-CA" dirty="0"/>
              </a:p>
            </p:txBody>
          </p:sp>
        </mc:Choice>
        <mc:Fallback xmlns="">
          <p:sp>
            <p:nvSpPr>
              <p:cNvPr id="6" name="Rounded Rectangle 5"/>
              <p:cNvSpPr>
                <a:spLocks noRot="1" noChangeAspect="1" noMove="1" noResize="1" noEditPoints="1" noAdjustHandles="1" noChangeArrowheads="1" noChangeShapeType="1" noTextEdit="1"/>
              </p:cNvSpPr>
              <p:nvPr/>
            </p:nvSpPr>
            <p:spPr>
              <a:xfrm>
                <a:off x="4796443" y="4276437"/>
                <a:ext cx="1695797" cy="1014153"/>
              </a:xfrm>
              <a:prstGeom prst="round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p:cNvSpPr/>
              <p:nvPr/>
            </p:nvSpPr>
            <p:spPr>
              <a:xfrm>
                <a:off x="4796442" y="5491943"/>
                <a:ext cx="1695797" cy="1014153"/>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dirty="0" smtClean="0">
                        <a:latin typeface="Cambria Math" panose="02040503050406030204" pitchFamily="18" charset="0"/>
                      </a:rPr>
                      <m:t>𝐹</m:t>
                    </m:r>
                  </m:oMath>
                </a14:m>
                <a:r>
                  <a:rPr lang="en-US" dirty="0"/>
                  <a:t> and Selectivity</a:t>
                </a:r>
                <a:endParaRPr lang="en-CA" dirty="0"/>
              </a:p>
            </p:txBody>
          </p:sp>
        </mc:Choice>
        <mc:Fallback xmlns="">
          <p:sp>
            <p:nvSpPr>
              <p:cNvPr id="7" name="Rounded Rectangle 6"/>
              <p:cNvSpPr>
                <a:spLocks noRot="1" noChangeAspect="1" noMove="1" noResize="1" noEditPoints="1" noAdjustHandles="1" noChangeArrowheads="1" noChangeShapeType="1" noTextEdit="1"/>
              </p:cNvSpPr>
              <p:nvPr/>
            </p:nvSpPr>
            <p:spPr>
              <a:xfrm>
                <a:off x="4796442" y="5491943"/>
                <a:ext cx="1695797" cy="101415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p:sp>
        <p:nvSpPr>
          <p:cNvPr id="8" name="Double Brace 8"/>
          <p:cNvSpPr/>
          <p:nvPr/>
        </p:nvSpPr>
        <p:spPr>
          <a:xfrm>
            <a:off x="3940232" y="1845425"/>
            <a:ext cx="638682" cy="4660671"/>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Double Brace 8"/>
          <p:cNvSpPr/>
          <p:nvPr/>
        </p:nvSpPr>
        <p:spPr>
          <a:xfrm flipH="1">
            <a:off x="6709767" y="629919"/>
            <a:ext cx="640080" cy="5876176"/>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Rounded Rectangle 9"/>
          <p:cNvSpPr/>
          <p:nvPr/>
        </p:nvSpPr>
        <p:spPr>
          <a:xfrm>
            <a:off x="7349847" y="3045175"/>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MSY reference points</a:t>
            </a:r>
            <a:endParaRPr lang="en-CA" dirty="0"/>
          </a:p>
        </p:txBody>
      </p:sp>
      <p:sp>
        <p:nvSpPr>
          <p:cNvPr id="11" name="Rounded Rectangle 10"/>
          <p:cNvSpPr/>
          <p:nvPr/>
        </p:nvSpPr>
        <p:spPr>
          <a:xfrm>
            <a:off x="2244435" y="3668683"/>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Per-recruit calculations</a:t>
            </a:r>
            <a:endParaRPr lang="en-CA" dirty="0"/>
          </a:p>
        </p:txBody>
      </p:sp>
      <p:sp>
        <p:nvSpPr>
          <p:cNvPr id="12" name="Rounded Rectangle 11"/>
          <p:cNvSpPr/>
          <p:nvPr/>
        </p:nvSpPr>
        <p:spPr>
          <a:xfrm>
            <a:off x="4796442" y="629919"/>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SRR</a:t>
            </a:r>
          </a:p>
          <a:p>
            <a:pPr algn="ctr"/>
            <a:r>
              <a:rPr lang="en-US" dirty="0"/>
              <a:t>(R</a:t>
            </a:r>
            <a:r>
              <a:rPr lang="en-US" baseline="-25000" dirty="0"/>
              <a:t>0</a:t>
            </a:r>
            <a:r>
              <a:rPr lang="en-US" dirty="0"/>
              <a:t>, h, and </a:t>
            </a:r>
            <a:r>
              <a:rPr lang="el-GR" dirty="0"/>
              <a:t>φ</a:t>
            </a:r>
            <a:r>
              <a:rPr lang="en-US" baseline="-25000" dirty="0"/>
              <a:t>0</a:t>
            </a:r>
            <a:r>
              <a:rPr lang="en-US" dirty="0"/>
              <a:t>) or (</a:t>
            </a:r>
            <a:r>
              <a:rPr lang="el-GR" dirty="0"/>
              <a:t>α</a:t>
            </a:r>
            <a:r>
              <a:rPr lang="en-US" dirty="0"/>
              <a:t> and </a:t>
            </a:r>
            <a:r>
              <a:rPr lang="el-GR" dirty="0"/>
              <a:t>β</a:t>
            </a:r>
            <a:r>
              <a:rPr lang="en-US" dirty="0"/>
              <a:t>)</a:t>
            </a:r>
            <a:endParaRPr lang="en-CA" dirty="0"/>
          </a:p>
        </p:txBody>
      </p:sp>
      <p:sp>
        <p:nvSpPr>
          <p:cNvPr id="3" name="TextBox 2"/>
          <p:cNvSpPr txBox="1"/>
          <p:nvPr/>
        </p:nvSpPr>
        <p:spPr>
          <a:xfrm>
            <a:off x="346619" y="328495"/>
            <a:ext cx="3356943" cy="1200329"/>
          </a:xfrm>
          <a:prstGeom prst="rect">
            <a:avLst/>
          </a:prstGeom>
          <a:noFill/>
        </p:spPr>
        <p:txBody>
          <a:bodyPr wrap="square" rtlCol="0">
            <a:spAutoFit/>
          </a:bodyPr>
          <a:lstStyle/>
          <a:p>
            <a:r>
              <a:rPr lang="en-US" sz="2400" dirty="0"/>
              <a:t>Data Requirements for Reference Points for Age- Structured Models</a:t>
            </a:r>
            <a:endParaRPr lang="en-CA" sz="2400" dirty="0"/>
          </a:p>
        </p:txBody>
      </p:sp>
    </p:spTree>
    <p:extLst>
      <p:ext uri="{BB962C8B-B14F-4D97-AF65-F5344CB8AC3E}">
        <p14:creationId xmlns:p14="http://schemas.microsoft.com/office/powerpoint/2010/main" val="380913589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Points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14350" indent="-514350">
                  <a:buFont typeface="Arial" panose="020B0604020202020204" pitchFamily="34" charset="0"/>
                  <a:buAutoNum type="arabicPeriod"/>
                </a:pPr>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marL="514350" indent="-514350">
                  <a:buFont typeface="Arial" panose="020B0604020202020204" pitchFamily="34" charset="0"/>
                  <a:buAutoNum type="arabicPeriod"/>
                </a:pPr>
                <a:r>
                  <a:rPr lang="en-US" dirty="0"/>
                  <a:t>Equilibrium Biomass when fishing at </a:t>
                </a:r>
                <a14:m>
                  <m:oMath xmlns:m="http://schemas.openxmlformats.org/officeDocument/2006/math">
                    <m:r>
                      <a:rPr lang="en-US" i="1" dirty="0" smtClean="0">
                        <a:latin typeface="Cambria Math" panose="02040503050406030204" pitchFamily="18" charset="0"/>
                      </a:rPr>
                      <m:t>𝐹</m:t>
                    </m:r>
                  </m:oMath>
                </a14:m>
                <a:endParaRPr lang="en-US" dirty="0"/>
              </a:p>
              <a:p>
                <a:pPr marL="514350" indent="-514350">
                  <a:buFont typeface="Arial" panose="020B0604020202020204" pitchFamily="34" charset="0"/>
                  <a:buAutoNum type="arabicPeriod"/>
                </a:pPr>
                <a:r>
                  <a:rPr lang="en-US" dirty="0"/>
                  <a:t>MSY reference points</a:t>
                </a:r>
              </a:p>
              <a:p>
                <a:pPr marL="514350" indent="-514350">
                  <a:buAutoNum type="arabicPeriod"/>
                </a:pPr>
                <a:r>
                  <a:rPr lang="en-US" dirty="0"/>
                  <a:t>SPR reference points</a:t>
                </a:r>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232898440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i="1" dirty="0"/>
                  <a:t> </a:t>
                </a:r>
                <a:r>
                  <a:rPr lang="en-CA" dirty="0"/>
                  <a:t>is the equilibrium </a:t>
                </a:r>
                <a:r>
                  <a:rPr lang="en-CA" u="sng" dirty="0"/>
                  <a:t>unfished</a:t>
                </a:r>
                <a:r>
                  <a:rPr lang="en-CA" dirty="0"/>
                  <a:t> biomass, here we will use SSB</a:t>
                </a:r>
              </a:p>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𝑆𝑆</m:t>
                        </m:r>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dirty="0">
                    <a:latin typeface="Cambria Math" panose="02040503050406030204" pitchFamily="18" charset="0"/>
                  </a:rPr>
                  <a:t> </a:t>
                </a:r>
                <a:r>
                  <a:rPr lang="en-CA" dirty="0"/>
                  <a:t>is estimated from two pieces of information</a:t>
                </a:r>
              </a:p>
              <a:p>
                <a:pPr marL="914400" lvl="1" indent="-457200">
                  <a:buFont typeface="+mj-lt"/>
                  <a:buAutoNum type="alphaLcParenR"/>
                </a:pPr>
                <a:r>
                  <a:rPr lang="en-CA" dirty="0"/>
                  <a:t>the unfished SSB-</a:t>
                </a:r>
                <a:r>
                  <a:rPr lang="en-CA" b="1" dirty="0"/>
                  <a:t>per-recruit</a:t>
                </a:r>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oMath>
                </a14:m>
                <a:r>
                  <a:rPr lang="en-CA" dirty="0"/>
                  <a:t>) </a:t>
                </a:r>
              </a:p>
              <a:p>
                <a:pPr marL="914400" lvl="1" indent="-457200">
                  <a:buFont typeface="+mj-lt"/>
                  <a:buAutoNum type="alphaLcParenR"/>
                </a:pPr>
                <a:r>
                  <a:rPr lang="en-CA" dirty="0" smtClean="0">
                    <a:solidFill>
                      <a:srgbClr val="FF0000"/>
                    </a:solidFill>
                  </a:rPr>
                  <a:t>Number of recruits, from </a:t>
                </a:r>
                <a:r>
                  <a:rPr lang="en-CA" dirty="0" smtClean="0"/>
                  <a:t>the </a:t>
                </a:r>
                <a:r>
                  <a:rPr lang="en-CA" dirty="0"/>
                  <a:t>SRR (here we will use the BH SRR)</a:t>
                </a:r>
              </a:p>
              <a:p>
                <a:pPr marL="0" indent="0">
                  <a:buNone/>
                </a:pPr>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E8C9376-0743-42CE-BAEF-6FC7D39B5B32}"/>
                  </a:ext>
                </a:extLst>
              </p:cNvPr>
              <p:cNvSpPr txBox="1"/>
              <p:nvPr/>
            </p:nvSpPr>
            <p:spPr>
              <a:xfrm>
                <a:off x="1606502" y="3792480"/>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400" dirty="0"/>
              </a:p>
            </p:txBody>
          </p:sp>
        </mc:Choice>
        <mc:Fallback>
          <p:sp>
            <p:nvSpPr>
              <p:cNvPr id="9" name="TextBox 8">
                <a:extLst>
                  <a:ext uri="{FF2B5EF4-FFF2-40B4-BE49-F238E27FC236}">
                    <a16:creationId xmlns:a16="http://schemas.microsoft.com/office/drawing/2014/main" id="{0E8C9376-0743-42CE-BAEF-6FC7D39B5B32}"/>
                  </a:ext>
                </a:extLst>
              </p:cNvPr>
              <p:cNvSpPr txBox="1">
                <a:spLocks noRot="1" noChangeAspect="1" noMove="1" noResize="1" noEditPoints="1" noAdjustHandles="1" noChangeArrowheads="1" noChangeShapeType="1" noTextEdit="1"/>
              </p:cNvSpPr>
              <p:nvPr/>
            </p:nvSpPr>
            <p:spPr>
              <a:xfrm>
                <a:off x="1606502" y="3792480"/>
                <a:ext cx="3434017" cy="1229504"/>
              </a:xfrm>
              <a:prstGeom prst="rect">
                <a:avLst/>
              </a:prstGeom>
              <a:blipFill>
                <a:blip r:embed="rId4"/>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38CB284-1BB1-4A0D-B3F7-D73773006F29}"/>
              </a:ext>
            </a:extLst>
          </p:cNvPr>
          <p:cNvPicPr>
            <a:picLocks noChangeAspect="1"/>
          </p:cNvPicPr>
          <p:nvPr/>
        </p:nvPicPr>
        <p:blipFill>
          <a:blip r:embed="rId5"/>
          <a:stretch>
            <a:fillRect/>
          </a:stretch>
        </p:blipFill>
        <p:spPr>
          <a:xfrm>
            <a:off x="6153461" y="3645477"/>
            <a:ext cx="5200339" cy="291414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CB469A-E1DC-4B26-89D8-01FAA6922494}"/>
                  </a:ext>
                </a:extLst>
              </p:cNvPr>
              <p:cNvSpPr txBox="1"/>
              <p:nvPr/>
            </p:nvSpPr>
            <p:spPr>
              <a:xfrm>
                <a:off x="0" y="5530781"/>
                <a:ext cx="3551806" cy="369332"/>
              </a:xfrm>
              <a:prstGeom prst="rect">
                <a:avLst/>
              </a:prstGeom>
              <a:noFill/>
            </p:spPr>
            <p:txBody>
              <a:bodyPr wrap="none" rtlCol="0">
                <a:spAutoFit/>
              </a:bodyPr>
              <a:lstStyle/>
              <a:p>
                <a:r>
                  <a:rPr lang="en-US" dirty="0">
                    <a:solidFill>
                      <a:srgbClr val="0000FF"/>
                    </a:solidFill>
                  </a:rPr>
                  <a:t>Survivorship-at-age (depends on </a:t>
                </a:r>
                <a14:m>
                  <m:oMath xmlns:m="http://schemas.openxmlformats.org/officeDocument/2006/math">
                    <m:r>
                      <a:rPr lang="en-US" i="1" dirty="0" smtClean="0">
                        <a:solidFill>
                          <a:srgbClr val="0000FF"/>
                        </a:solidFill>
                        <a:latin typeface="Cambria Math" panose="02040503050406030204" pitchFamily="18" charset="0"/>
                      </a:rPr>
                      <m:t>𝑀</m:t>
                    </m:r>
                  </m:oMath>
                </a14:m>
                <a:r>
                  <a:rPr lang="en-US" dirty="0">
                    <a:solidFill>
                      <a:srgbClr val="0000FF"/>
                    </a:solidFill>
                  </a:rPr>
                  <a:t>)</a:t>
                </a:r>
              </a:p>
            </p:txBody>
          </p:sp>
        </mc:Choice>
        <mc:Fallback xmlns="">
          <p:sp>
            <p:nvSpPr>
              <p:cNvPr id="6" name="TextBox 5">
                <a:extLst>
                  <a:ext uri="{FF2B5EF4-FFF2-40B4-BE49-F238E27FC236}">
                    <a16:creationId xmlns:a16="http://schemas.microsoft.com/office/drawing/2014/main" id="{76CB469A-E1DC-4B26-89D8-01FAA6922494}"/>
                  </a:ext>
                </a:extLst>
              </p:cNvPr>
              <p:cNvSpPr txBox="1">
                <a:spLocks noRot="1" noChangeAspect="1" noMove="1" noResize="1" noEditPoints="1" noAdjustHandles="1" noChangeArrowheads="1" noChangeShapeType="1" noTextEdit="1"/>
              </p:cNvSpPr>
              <p:nvPr/>
            </p:nvSpPr>
            <p:spPr>
              <a:xfrm>
                <a:off x="0" y="5530781"/>
                <a:ext cx="3551806" cy="369332"/>
              </a:xfrm>
              <a:prstGeom prst="rect">
                <a:avLst/>
              </a:prstGeom>
              <a:blipFill>
                <a:blip r:embed="rId6"/>
                <a:stretch>
                  <a:fillRect l="-1372" t="-8197" r="-515" b="-2459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3640CD8-ED92-4F6C-860D-635745DD0E06}"/>
              </a:ext>
            </a:extLst>
          </p:cNvPr>
          <p:cNvSpPr txBox="1"/>
          <p:nvPr/>
        </p:nvSpPr>
        <p:spPr>
          <a:xfrm>
            <a:off x="2412611" y="5853872"/>
            <a:ext cx="1514967" cy="369332"/>
          </a:xfrm>
          <a:prstGeom prst="rect">
            <a:avLst/>
          </a:prstGeom>
          <a:noFill/>
        </p:spPr>
        <p:txBody>
          <a:bodyPr wrap="none" rtlCol="0">
            <a:spAutoFit/>
          </a:bodyPr>
          <a:lstStyle/>
          <a:p>
            <a:r>
              <a:rPr lang="en-US" dirty="0">
                <a:solidFill>
                  <a:srgbClr val="C00000"/>
                </a:solidFill>
              </a:rPr>
              <a:t>weight-at-age</a:t>
            </a:r>
          </a:p>
        </p:txBody>
      </p:sp>
      <p:sp>
        <p:nvSpPr>
          <p:cNvPr id="17" name="TextBox 16">
            <a:extLst>
              <a:ext uri="{FF2B5EF4-FFF2-40B4-BE49-F238E27FC236}">
                <a16:creationId xmlns:a16="http://schemas.microsoft.com/office/drawing/2014/main" id="{F1A213CF-60EB-4626-9027-7EE79A6CEB2F}"/>
              </a:ext>
            </a:extLst>
          </p:cNvPr>
          <p:cNvSpPr txBox="1"/>
          <p:nvPr/>
        </p:nvSpPr>
        <p:spPr>
          <a:xfrm>
            <a:off x="2655660" y="6190286"/>
            <a:ext cx="1650067" cy="369332"/>
          </a:xfrm>
          <a:prstGeom prst="rect">
            <a:avLst/>
          </a:prstGeom>
          <a:noFill/>
        </p:spPr>
        <p:txBody>
          <a:bodyPr wrap="none" rtlCol="0">
            <a:spAutoFit/>
          </a:bodyPr>
          <a:lstStyle/>
          <a:p>
            <a:r>
              <a:rPr lang="en-US" dirty="0">
                <a:solidFill>
                  <a:srgbClr val="7030A0"/>
                </a:solidFill>
              </a:rPr>
              <a:t>maturity-at-age</a:t>
            </a:r>
          </a:p>
        </p:txBody>
      </p:sp>
      <p:sp>
        <p:nvSpPr>
          <p:cNvPr id="8" name="TextBox 7">
            <a:extLst>
              <a:ext uri="{FF2B5EF4-FFF2-40B4-BE49-F238E27FC236}">
                <a16:creationId xmlns:a16="http://schemas.microsoft.com/office/drawing/2014/main" id="{87B678C8-A75C-4BA6-8051-0D2696084A18}"/>
              </a:ext>
            </a:extLst>
          </p:cNvPr>
          <p:cNvSpPr txBox="1"/>
          <p:nvPr/>
        </p:nvSpPr>
        <p:spPr>
          <a:xfrm>
            <a:off x="9656466" y="3898760"/>
            <a:ext cx="1385957" cy="369332"/>
          </a:xfrm>
          <a:prstGeom prst="rect">
            <a:avLst/>
          </a:prstGeom>
          <a:noFill/>
        </p:spPr>
        <p:txBody>
          <a:bodyPr wrap="none" rtlCol="0">
            <a:spAutoFit/>
          </a:bodyPr>
          <a:lstStyle/>
          <a:p>
            <a:r>
              <a:rPr lang="en-US" dirty="0"/>
              <a:t>Example SRR</a:t>
            </a:r>
          </a:p>
        </p:txBody>
      </p:sp>
    </p:spTree>
    <p:extLst>
      <p:ext uri="{BB962C8B-B14F-4D97-AF65-F5344CB8AC3E}">
        <p14:creationId xmlns:p14="http://schemas.microsoft.com/office/powerpoint/2010/main" val="311890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6" grpId="0"/>
      <p:bldP spid="17" grpId="0"/>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56B773-E5A1-4091-941D-549FE91D2B74}"/>
              </a:ext>
            </a:extLst>
          </p:cNvPr>
          <p:cNvPicPr>
            <a:picLocks noChangeAspect="1"/>
          </p:cNvPicPr>
          <p:nvPr/>
        </p:nvPicPr>
        <p:blipFill>
          <a:blip r:embed="rId2"/>
          <a:stretch>
            <a:fillRect/>
          </a:stretch>
        </p:blipFill>
        <p:spPr>
          <a:xfrm>
            <a:off x="6153461" y="1243921"/>
            <a:ext cx="5200339" cy="2914141"/>
          </a:xfrm>
          <a:prstGeom prst="rect">
            <a:avLst/>
          </a:prstGeom>
        </p:spPr>
      </p:pic>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4"/>
                <a:ext cx="10515600" cy="4756045"/>
              </a:xfrm>
            </p:spPr>
            <p:txBody>
              <a:bodyPr>
                <a:normAutofit/>
              </a:bodyPr>
              <a:lstStyle/>
              <a:p>
                <a:endParaRPr lang="en-CA" dirty="0"/>
              </a:p>
              <a:p>
                <a:endParaRPr lang="en-CA" dirty="0"/>
              </a:p>
              <a:p>
                <a:endParaRPr lang="en-CA" dirty="0"/>
              </a:p>
              <a:p>
                <a:endParaRPr lang="en-CA" dirty="0"/>
              </a:p>
              <a:p>
                <a:pPr marL="0" indent="0">
                  <a:buNone/>
                </a:pPr>
                <a:r>
                  <a:rPr lang="en-CA" dirty="0"/>
                  <a:t>We </a:t>
                </a:r>
                <a:r>
                  <a:rPr lang="en-CA" dirty="0">
                    <a:solidFill>
                      <a:srgbClr val="FF0000"/>
                    </a:solidFill>
                  </a:rPr>
                  <a:t>can </a:t>
                </a:r>
                <a:r>
                  <a:rPr lang="en-CA" dirty="0" smtClean="0">
                    <a:solidFill>
                      <a:srgbClr val="FF0000"/>
                    </a:solidFill>
                  </a:rPr>
                  <a:t>also express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r>
                  <a:rPr lang="en-CA" sz="2000" dirty="0"/>
                  <a:t>	</a:t>
                </a:r>
                <a:endParaRPr lang="en-CA" dirty="0"/>
              </a:p>
              <a:p>
                <a:pPr marL="0" indent="0">
                  <a:buNone/>
                </a:pPr>
                <a:r>
                  <a:rPr lang="en-CA" dirty="0"/>
                  <a:t>The point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oMath>
                </a14:m>
                <a:r>
                  <a:rPr lang="en-CA" dirty="0"/>
                  <a:t>) lies on the SRR so we know:</a:t>
                </a:r>
              </a:p>
              <a:p>
                <a:pPr marL="0" indent="0" algn="r">
                  <a:buNone/>
                </a:pPr>
                <a14:m>
                  <m:oMath xmlns:m="http://schemas.openxmlformats.org/officeDocument/2006/math">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𝑅</m:t>
                        </m:r>
                      </m:e>
                      <m:sub>
                        <m:r>
                          <a:rPr lang="en-US" sz="3200" i="1">
                            <a:latin typeface="Cambria Math" panose="02040503050406030204" pitchFamily="18" charset="0"/>
                          </a:rPr>
                          <m:t>0</m:t>
                        </m:r>
                      </m:sub>
                    </m:sSub>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smtClean="0">
                            <a:latin typeface="Cambria Math" panose="02040503050406030204" pitchFamily="18" charset="0"/>
                            <a:ea typeface="Cambria Math" panose="02040503050406030204" pitchFamily="18" charset="0"/>
                          </a:rPr>
                          <m:t>𝛼</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num>
                      <m:den>
                        <m:r>
                          <a:rPr lang="en-US" sz="3200" i="1">
                            <a:latin typeface="Cambria Math" panose="02040503050406030204" pitchFamily="18" charset="0"/>
                          </a:rPr>
                          <m:t>1+</m:t>
                        </m:r>
                        <m:r>
                          <a:rPr lang="en-US" sz="3200" i="1" smtClean="0">
                            <a:latin typeface="Cambria Math" panose="02040503050406030204" pitchFamily="18" charset="0"/>
                            <a:ea typeface="Cambria Math" panose="02040503050406030204" pitchFamily="18" charset="0"/>
                          </a:rPr>
                          <m:t>𝛽</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den>
                    </m:f>
                  </m:oMath>
                </a14:m>
                <a:r>
                  <a:rPr lang="en-CA" sz="3200" dirty="0"/>
                  <a:t> 	</a:t>
                </a:r>
                <a:r>
                  <a:rPr lang="en-CA" dirty="0"/>
                  <a:t>			</a:t>
                </a:r>
              </a:p>
              <a:p>
                <a:pPr marL="0" indent="0">
                  <a:buNone/>
                </a:pPr>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756045"/>
              </a:xfrm>
              <a:blipFill>
                <a:blip r:embed="rId3"/>
                <a:stretch>
                  <a:fillRect l="-12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itle 1"/>
              <p:cNvSpPr>
                <a:spLocks noGrp="1"/>
              </p:cNvSpPr>
              <p:nvPr>
                <p:ph type="title"/>
              </p:nvPr>
            </p:nvSpPr>
            <p:spPr>
              <a:xfrm>
                <a:off x="838200" y="120909"/>
                <a:ext cx="10515600" cy="1325563"/>
              </a:xfrm>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838200" y="120909"/>
                <a:ext cx="10515600" cy="1325563"/>
              </a:xfrm>
              <a:blipFill>
                <a:blip r:embed="rId4"/>
                <a:stretch>
                  <a:fillRect l="-17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4D13486-321C-40C4-BB62-DF840DD4E6E5}"/>
                  </a:ext>
                </a:extLst>
              </p:cNvPr>
              <p:cNvSpPr txBox="1"/>
              <p:nvPr/>
            </p:nvSpPr>
            <p:spPr>
              <a:xfrm>
                <a:off x="1739246" y="1973993"/>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800" dirty="0"/>
              </a:p>
            </p:txBody>
          </p:sp>
        </mc:Choice>
        <mc:Fallback>
          <p:sp>
            <p:nvSpPr>
              <p:cNvPr id="4" name="TextBox 3">
                <a:extLst>
                  <a:ext uri="{FF2B5EF4-FFF2-40B4-BE49-F238E27FC236}">
                    <a16:creationId xmlns:a16="http://schemas.microsoft.com/office/drawing/2014/main" id="{D4D13486-321C-40C4-BB62-DF840DD4E6E5}"/>
                  </a:ext>
                </a:extLst>
              </p:cNvPr>
              <p:cNvSpPr txBox="1">
                <a:spLocks noRot="1" noChangeAspect="1" noMove="1" noResize="1" noEditPoints="1" noAdjustHandles="1" noChangeArrowheads="1" noChangeShapeType="1" noTextEdit="1"/>
              </p:cNvSpPr>
              <p:nvPr/>
            </p:nvSpPr>
            <p:spPr>
              <a:xfrm>
                <a:off x="1739246" y="1973993"/>
                <a:ext cx="3434017" cy="12295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BC85535-5B60-41FC-A1EB-CEE1E4AE646A}"/>
                  </a:ext>
                </a:extLst>
              </p:cNvPr>
              <p:cNvSpPr txBox="1"/>
              <p:nvPr/>
            </p:nvSpPr>
            <p:spPr>
              <a:xfrm>
                <a:off x="8749145" y="4537214"/>
                <a:ext cx="2604655" cy="1569660"/>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CA" sz="2400" dirty="0"/>
                  <a:t>We have 2 equations and two unknowns (</a:t>
                </a:r>
                <a14:m>
                  <m:oMath xmlns:m="http://schemas.openxmlformats.org/officeDocument/2006/math">
                    <m:sSub>
                      <m:sSubPr>
                        <m:ctrlPr>
                          <a:rPr lang="en-CA"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i="1">
                            <a:latin typeface="Cambria Math" panose="02040503050406030204" pitchFamily="18" charset="0"/>
                          </a:rPr>
                          <m:t>0</m:t>
                        </m:r>
                      </m:sub>
                    </m:sSub>
                  </m:oMath>
                </a14:m>
                <a:r>
                  <a:rPr lang="en-CA" sz="2400" dirty="0"/>
                  <a:t> and </a:t>
                </a:r>
                <a14:m>
                  <m:oMath xmlns:m="http://schemas.openxmlformats.org/officeDocument/2006/math">
                    <m:sSub>
                      <m:sSubPr>
                        <m:ctrlPr>
                          <a:rPr lang="en-CA"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𝑆𝑆𝐵</m:t>
                        </m:r>
                      </m:e>
                      <m:sub>
                        <m:r>
                          <a:rPr lang="en-US" sz="2400" i="1">
                            <a:latin typeface="Cambria Math" panose="02040503050406030204" pitchFamily="18" charset="0"/>
                          </a:rPr>
                          <m:t>0</m:t>
                        </m:r>
                      </m:sub>
                    </m:sSub>
                  </m:oMath>
                </a14:m>
                <a:r>
                  <a:rPr lang="en-CA" sz="2400" dirty="0"/>
                  <a:t>)</a:t>
                </a:r>
              </a:p>
            </p:txBody>
          </p:sp>
        </mc:Choice>
        <mc:Fallback>
          <p:sp>
            <p:nvSpPr>
              <p:cNvPr id="6" name="TextBox 5">
                <a:extLst>
                  <a:ext uri="{FF2B5EF4-FFF2-40B4-BE49-F238E27FC236}">
                    <a16:creationId xmlns:a16="http://schemas.microsoft.com/office/drawing/2014/main" id="{3BC85535-5B60-41FC-A1EB-CEE1E4AE646A}"/>
                  </a:ext>
                </a:extLst>
              </p:cNvPr>
              <p:cNvSpPr txBox="1">
                <a:spLocks noRot="1" noChangeAspect="1" noMove="1" noResize="1" noEditPoints="1" noAdjustHandles="1" noChangeArrowheads="1" noChangeShapeType="1" noTextEdit="1"/>
              </p:cNvSpPr>
              <p:nvPr/>
            </p:nvSpPr>
            <p:spPr>
              <a:xfrm>
                <a:off x="8749145" y="4537214"/>
                <a:ext cx="2604655" cy="1569660"/>
              </a:xfrm>
              <a:prstGeom prst="rect">
                <a:avLst/>
              </a:prstGeom>
              <a:blipFill>
                <a:blip r:embed="rId6"/>
                <a:stretch>
                  <a:fillRect l="-1163" t="-2692" r="-3721" b="-730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92691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49037" y="1624305"/>
                <a:ext cx="10515600" cy="4667250"/>
              </a:xfrm>
            </p:spPr>
            <p:txBody>
              <a:bodyPr>
                <a:normAutofit/>
              </a:bodyPr>
              <a:lstStyle/>
              <a:p>
                <a:r>
                  <a:rPr lang="en-CA" dirty="0"/>
                  <a:t>Equation 1: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den>
                    </m:f>
                  </m:oMath>
                </a14:m>
                <a:r>
                  <a:rPr lang="en-CA" dirty="0"/>
                  <a:t>		</a:t>
                </a:r>
                <a:r>
                  <a:rPr lang="en-US" dirty="0"/>
                  <a:t> </a:t>
                </a:r>
                <a:r>
                  <a:rPr lang="en-CA" dirty="0"/>
                  <a:t>				     </a:t>
                </a:r>
              </a:p>
              <a:p>
                <a:r>
                  <a:rPr lang="en-CA" dirty="0"/>
                  <a:t>Equation 2:</a:t>
                </a:r>
                <a:r>
                  <a:rPr lang="en-US"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den>
                    </m:f>
                  </m:oMath>
                </a14:m>
                <a:r>
                  <a:rPr lang="en-CA" dirty="0"/>
                  <a:t> </a:t>
                </a:r>
              </a:p>
              <a:p>
                <a:endParaRPr lang="en-CA" dirty="0"/>
              </a:p>
              <a:p>
                <a:endParaRPr lang="en-CA" dirty="0"/>
              </a:p>
              <a:p>
                <a:endParaRPr lang="en-CA" dirty="0"/>
              </a:p>
              <a:p>
                <a:pPr marL="0" indent="0">
                  <a:buNone/>
                </a:pPr>
                <a:endParaRPr lang="en-CA" dirty="0"/>
              </a:p>
              <a:p>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49037" y="1624305"/>
                <a:ext cx="10515600" cy="4667250"/>
              </a:xfrm>
              <a:blipFill>
                <a:blip r:embed="rId2"/>
                <a:stretch>
                  <a:fillRect l="-1043" t="-2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9464A8E-261E-4C0D-B13E-254B2F12E63E}"/>
              </a:ext>
            </a:extLst>
          </p:cNvPr>
          <p:cNvCxnSpPr/>
          <p:nvPr/>
        </p:nvCxnSpPr>
        <p:spPr>
          <a:xfrm>
            <a:off x="4837842" y="1919177"/>
            <a:ext cx="4530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844A98E-8995-4E45-9E36-03D02A337A45}"/>
              </a:ext>
            </a:extLst>
          </p:cNvPr>
          <p:cNvCxnSpPr/>
          <p:nvPr/>
        </p:nvCxnSpPr>
        <p:spPr>
          <a:xfrm>
            <a:off x="7228704" y="1919177"/>
            <a:ext cx="713064" cy="5536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DB6D541-A281-4316-99EA-E403A94598E3}"/>
              </a:ext>
            </a:extLst>
          </p:cNvPr>
          <p:cNvCxnSpPr>
            <a:cxnSpLocks/>
          </p:cNvCxnSpPr>
          <p:nvPr/>
        </p:nvCxnSpPr>
        <p:spPr>
          <a:xfrm flipV="1">
            <a:off x="5366348" y="2539962"/>
            <a:ext cx="2575420" cy="5033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CE00C02-011A-43FB-9ED7-A0A0DDA9929E}"/>
                  </a:ext>
                </a:extLst>
              </p:cNvPr>
              <p:cNvSpPr txBox="1"/>
              <p:nvPr/>
            </p:nvSpPr>
            <p:spPr>
              <a:xfrm>
                <a:off x="8042628" y="2239876"/>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p:sp>
            <p:nvSpPr>
              <p:cNvPr id="11" name="TextBox 10">
                <a:extLst>
                  <a:ext uri="{FF2B5EF4-FFF2-40B4-BE49-F238E27FC236}">
                    <a16:creationId xmlns:a16="http://schemas.microsoft.com/office/drawing/2014/main" id="{7CE00C02-011A-43FB-9ED7-A0A0DDA9929E}"/>
                  </a:ext>
                </a:extLst>
              </p:cNvPr>
              <p:cNvSpPr txBox="1">
                <a:spLocks noRot="1" noChangeAspect="1" noMove="1" noResize="1" noEditPoints="1" noAdjustHandles="1" noChangeArrowheads="1" noChangeShapeType="1" noTextEdit="1"/>
              </p:cNvSpPr>
              <p:nvPr/>
            </p:nvSpPr>
            <p:spPr>
              <a:xfrm>
                <a:off x="8042628" y="2239876"/>
                <a:ext cx="2424418" cy="7601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08508E5-82AA-4A5B-B062-B2753693E76C}"/>
                  </a:ext>
                </a:extLst>
              </p:cNvPr>
              <p:cNvSpPr txBox="1"/>
              <p:nvPr/>
            </p:nvSpPr>
            <p:spPr>
              <a:xfrm>
                <a:off x="8277520" y="3039830"/>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p:sp>
            <p:nvSpPr>
              <p:cNvPr id="12" name="TextBox 11">
                <a:extLst>
                  <a:ext uri="{FF2B5EF4-FFF2-40B4-BE49-F238E27FC236}">
                    <a16:creationId xmlns:a16="http://schemas.microsoft.com/office/drawing/2014/main" id="{F08508E5-82AA-4A5B-B062-B2753693E76C}"/>
                  </a:ext>
                </a:extLst>
              </p:cNvPr>
              <p:cNvSpPr txBox="1">
                <a:spLocks noRot="1" noChangeAspect="1" noMove="1" noResize="1" noEditPoints="1" noAdjustHandles="1" noChangeArrowheads="1" noChangeShapeType="1" noTextEdit="1"/>
              </p:cNvSpPr>
              <p:nvPr/>
            </p:nvSpPr>
            <p:spPr>
              <a:xfrm>
                <a:off x="8277520" y="3039830"/>
                <a:ext cx="2424418" cy="7601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01DA531-27FB-4E5D-A9E5-07D7D1BFAD59}"/>
                  </a:ext>
                </a:extLst>
              </p:cNvPr>
              <p:cNvSpPr txBox="1"/>
              <p:nvPr/>
            </p:nvSpPr>
            <p:spPr>
              <a:xfrm>
                <a:off x="8101351" y="3942268"/>
                <a:ext cx="24244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1+</m:t>
                      </m:r>
                      <m:r>
                        <a:rPr lang="en-US" sz="2000" i="1">
                          <a:latin typeface="Cambria Math" panose="02040503050406030204" pitchFamily="18" charset="0"/>
                          <a:ea typeface="Cambria Math" panose="02040503050406030204" pitchFamily="18" charset="0"/>
                        </a:rPr>
                        <m:t>𝛽</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𝑆𝑆𝐵</m:t>
                          </m:r>
                        </m:e>
                        <m:sub>
                          <m:r>
                            <a:rPr lang="en-US" sz="2000" i="1">
                              <a:latin typeface="Cambria Math" panose="02040503050406030204" pitchFamily="18" charset="0"/>
                            </a:rPr>
                            <m:t>0</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𝛼</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𝜑</m:t>
                          </m:r>
                        </m:e>
                        <m:sub>
                          <m:r>
                            <a:rPr lang="en-US" sz="2000" i="1">
                              <a:latin typeface="Cambria Math" panose="02040503050406030204" pitchFamily="18" charset="0"/>
                            </a:rPr>
                            <m:t>0</m:t>
                          </m:r>
                        </m:sub>
                      </m:sSub>
                    </m:oMath>
                  </m:oMathPara>
                </a14:m>
                <a:endParaRPr lang="en-US" sz="2000" dirty="0"/>
              </a:p>
            </p:txBody>
          </p:sp>
        </mc:Choice>
        <mc:Fallback>
          <p:sp>
            <p:nvSpPr>
              <p:cNvPr id="13" name="TextBox 12">
                <a:extLst>
                  <a:ext uri="{FF2B5EF4-FFF2-40B4-BE49-F238E27FC236}">
                    <a16:creationId xmlns:a16="http://schemas.microsoft.com/office/drawing/2014/main" id="{201DA531-27FB-4E5D-A9E5-07D7D1BFAD59}"/>
                  </a:ext>
                </a:extLst>
              </p:cNvPr>
              <p:cNvSpPr txBox="1">
                <a:spLocks noRot="1" noChangeAspect="1" noMove="1" noResize="1" noEditPoints="1" noAdjustHandles="1" noChangeArrowheads="1" noChangeShapeType="1" noTextEdit="1"/>
              </p:cNvSpPr>
              <p:nvPr/>
            </p:nvSpPr>
            <p:spPr>
              <a:xfrm>
                <a:off x="8101351" y="3942268"/>
                <a:ext cx="2424418" cy="400110"/>
              </a:xfrm>
              <a:prstGeom prst="rect">
                <a:avLst/>
              </a:prstGeom>
              <a:blipFill>
                <a:blip r:embed="rId6"/>
                <a:stretch>
                  <a:fillRect b="-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64F39F49-E8AE-42AB-A3B7-AF494B975353}"/>
                  </a:ext>
                </a:extLst>
              </p:cNvPr>
              <p:cNvSpPr txBox="1"/>
              <p:nvPr/>
            </p:nvSpPr>
            <p:spPr>
              <a:xfrm>
                <a:off x="7941768" y="4443516"/>
                <a:ext cx="3220407" cy="945067"/>
              </a:xfrm>
              <a:prstGeom prst="rect">
                <a:avLst/>
              </a:prstGeom>
              <a:solidFill>
                <a:schemeClr val="accent1">
                  <a:lumMod val="60000"/>
                  <a:lumOff val="40000"/>
                </a:schemeClr>
              </a:solidFill>
              <a:ln>
                <a:solidFill>
                  <a:schemeClr val="tx1"/>
                </a:solidFill>
              </a:ln>
            </p:spPr>
            <p:txBody>
              <a:bodyPr wrap="square" rtlCol="0">
                <a:spAutoFit/>
              </a:bodyPr>
              <a:lstStyle/>
              <a:p>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r>
                      <a:rPr lang="en-US" sz="2800" b="0" i="1" smtClean="0">
                        <a:latin typeface="Cambria Math" panose="02040503050406030204" pitchFamily="18" charset="0"/>
                      </a:rPr>
                      <m:t>=</m:t>
                    </m:r>
                  </m:oMath>
                </a14:m>
                <a:r>
                  <a:rPr lang="en-US" sz="3600" dirty="0"/>
                  <a:t> </a:t>
                </a:r>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𝛼</m:t>
                        </m:r>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𝜑</m:t>
                            </m:r>
                          </m:e>
                          <m:sub>
                            <m:r>
                              <a:rPr lang="en-US" sz="3600" b="0" i="1" smtClean="0">
                                <a:latin typeface="Cambria Math" panose="02040503050406030204" pitchFamily="18" charset="0"/>
                                <a:ea typeface="Cambria Math" panose="02040503050406030204" pitchFamily="18" charset="0"/>
                              </a:rPr>
                              <m:t>𝐸</m:t>
                            </m:r>
                            <m:r>
                              <a:rPr lang="en-US" sz="3600" i="1">
                                <a:latin typeface="Cambria Math" panose="02040503050406030204" pitchFamily="18" charset="0"/>
                              </a:rPr>
                              <m:t>0</m:t>
                            </m:r>
                          </m:sub>
                        </m:sSub>
                        <m:r>
                          <a:rPr lang="en-US" sz="3600" b="0" i="1" smtClean="0">
                            <a:latin typeface="Cambria Math" panose="02040503050406030204" pitchFamily="18" charset="0"/>
                          </a:rPr>
                          <m:t>−1</m:t>
                        </m:r>
                      </m:num>
                      <m:den>
                        <m:r>
                          <a:rPr lang="en-US" sz="3600" i="1">
                            <a:latin typeface="Cambria Math" panose="02040503050406030204" pitchFamily="18" charset="0"/>
                            <a:ea typeface="Cambria Math" panose="02040503050406030204" pitchFamily="18" charset="0"/>
                          </a:rPr>
                          <m:t>𝛽</m:t>
                        </m:r>
                      </m:den>
                    </m:f>
                  </m:oMath>
                </a14:m>
                <a:endParaRPr lang="en-US" sz="3600" dirty="0"/>
              </a:p>
            </p:txBody>
          </p:sp>
        </mc:Choice>
        <mc:Fallback>
          <p:sp>
            <p:nvSpPr>
              <p:cNvPr id="15" name="TextBox 14">
                <a:extLst>
                  <a:ext uri="{FF2B5EF4-FFF2-40B4-BE49-F238E27FC236}">
                    <a16:creationId xmlns:a16="http://schemas.microsoft.com/office/drawing/2014/main" id="{64F39F49-E8AE-42AB-A3B7-AF494B975353}"/>
                  </a:ext>
                </a:extLst>
              </p:cNvPr>
              <p:cNvSpPr txBox="1">
                <a:spLocks noRot="1" noChangeAspect="1" noMove="1" noResize="1" noEditPoints="1" noAdjustHandles="1" noChangeArrowheads="1" noChangeShapeType="1" noTextEdit="1"/>
              </p:cNvSpPr>
              <p:nvPr/>
            </p:nvSpPr>
            <p:spPr>
              <a:xfrm>
                <a:off x="7941768" y="4443516"/>
                <a:ext cx="3220407" cy="945067"/>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A298449-63A8-441F-99D7-5EC7D15187F6}"/>
              </a:ext>
            </a:extLst>
          </p:cNvPr>
          <p:cNvSpPr txBox="1"/>
          <p:nvPr/>
        </p:nvSpPr>
        <p:spPr>
          <a:xfrm>
            <a:off x="11162175" y="4655183"/>
            <a:ext cx="642933" cy="369332"/>
          </a:xfrm>
          <a:prstGeom prst="rect">
            <a:avLst/>
          </a:prstGeom>
          <a:noFill/>
        </p:spPr>
        <p:txBody>
          <a:bodyPr wrap="none" rtlCol="0">
            <a:spAutoFit/>
          </a:bodyPr>
          <a:lstStyle/>
          <a:p>
            <a:r>
              <a:rPr lang="en-US" dirty="0" smtClean="0"/>
              <a:t>Eq. </a:t>
            </a:r>
            <a:r>
              <a:rPr lang="en-US" dirty="0"/>
              <a:t>3</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95A4248-A773-4DAC-A4F9-A80E9E10D1A8}"/>
                  </a:ext>
                </a:extLst>
              </p:cNvPr>
              <p:cNvSpPr txBox="1"/>
              <p:nvPr/>
            </p:nvSpPr>
            <p:spPr>
              <a:xfrm>
                <a:off x="318251" y="5445857"/>
                <a:ext cx="11555497" cy="1384995"/>
              </a:xfrm>
              <a:prstGeom prst="rect">
                <a:avLst/>
              </a:prstGeom>
              <a:noFill/>
              <a:ln w="19050">
                <a:solidFill>
                  <a:schemeClr val="tx2"/>
                </a:solidFill>
              </a:ln>
            </p:spPr>
            <p:txBody>
              <a:bodyPr wrap="square" rtlCol="0">
                <a:spAutoFit/>
              </a:bodyPr>
              <a:lstStyle/>
              <a:p>
                <a:pPr marL="0" indent="0">
                  <a:buNone/>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𝐵</m:t>
                        </m:r>
                      </m:e>
                      <m:sub>
                        <m:r>
                          <a:rPr lang="en-US" sz="2800" i="1">
                            <a:latin typeface="Cambria Math" panose="02040503050406030204" pitchFamily="18" charset="0"/>
                          </a:rPr>
                          <m:t>0</m:t>
                        </m:r>
                      </m:sub>
                    </m:sSub>
                  </m:oMath>
                </a14:m>
                <a:r>
                  <a:rPr lang="en-CA" sz="2800" dirty="0"/>
                  <a:t> therefore depends on:</a:t>
                </a:r>
              </a:p>
              <a:p>
                <a:pPr marL="285750" indent="-285750">
                  <a:buFont typeface="Arial" panose="020B0604020202020204" pitchFamily="34" charset="0"/>
                  <a:buChar char="•"/>
                </a:pPr>
                <a:r>
                  <a:rPr lang="en-CA" sz="2800" dirty="0"/>
                  <a:t>SRR parameters </a:t>
                </a:r>
                <a14:m>
                  <m:oMath xmlns:m="http://schemas.openxmlformats.org/officeDocument/2006/math">
                    <m:r>
                      <a:rPr lang="en-US" sz="2800" i="1">
                        <a:latin typeface="Cambria Math" panose="02040503050406030204" pitchFamily="18" charset="0"/>
                        <a:ea typeface="Cambria Math" panose="02040503050406030204" pitchFamily="18" charset="0"/>
                      </a:rPr>
                      <m:t>𝛼</m:t>
                    </m:r>
                  </m:oMath>
                </a14:m>
                <a:r>
                  <a:rPr lang="en-CA" sz="2800" dirty="0"/>
                  <a:t> and </a:t>
                </a:r>
                <a14:m>
                  <m:oMath xmlns:m="http://schemas.openxmlformats.org/officeDocument/2006/math">
                    <m:r>
                      <a:rPr lang="en-US" sz="2800" i="1">
                        <a:latin typeface="Cambria Math" panose="02040503050406030204" pitchFamily="18" charset="0"/>
                        <a:ea typeface="Cambria Math" panose="02040503050406030204" pitchFamily="18" charset="0"/>
                      </a:rPr>
                      <m:t>𝛽</m:t>
                    </m:r>
                  </m:oMath>
                </a14:m>
                <a:r>
                  <a:rPr lang="en-US" sz="2800" dirty="0" smtClean="0">
                    <a:ea typeface="Cambria Math" panose="02040503050406030204" pitchFamily="18" charset="0"/>
                  </a:rPr>
                  <a:t> </a:t>
                </a:r>
                <a:r>
                  <a:rPr lang="en-US" sz="2800" dirty="0" smtClean="0">
                    <a:solidFill>
                      <a:srgbClr val="FF0000"/>
                    </a:solidFill>
                    <a:ea typeface="Cambria Math" panose="02040503050406030204" pitchFamily="18" charset="0"/>
                  </a:rPr>
                  <a:t>(derived from Steepnes</a:t>
                </a:r>
                <a:r>
                  <a:rPr lang="en-US" sz="2800" dirty="0" smtClean="0">
                    <a:solidFill>
                      <a:srgbClr val="FF0000"/>
                    </a:solidFill>
                    <a:ea typeface="Cambria Math" panose="02040503050406030204" pitchFamily="18" charset="0"/>
                  </a:rPr>
                  <a:t>s and R0)</a:t>
                </a:r>
                <a:endParaRPr lang="en-US" sz="2800" dirty="0">
                  <a:solidFill>
                    <a:srgbClr val="FF0000"/>
                  </a:solidFill>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b="0" i="1" smtClean="0">
                            <a:latin typeface="Cambria Math" panose="02040503050406030204" pitchFamily="18" charset="0"/>
                            <a:ea typeface="Cambria Math" panose="02040503050406030204" pitchFamily="18" charset="0"/>
                          </a:rPr>
                          <m:t>𝐸</m:t>
                        </m:r>
                        <m:r>
                          <a:rPr lang="en-US" sz="2800" i="1">
                            <a:latin typeface="Cambria Math" panose="02040503050406030204" pitchFamily="18" charset="0"/>
                          </a:rPr>
                          <m:t>0</m:t>
                        </m:r>
                      </m:sub>
                    </m:sSub>
                  </m:oMath>
                </a14:m>
                <a:r>
                  <a:rPr lang="en-CA" sz="2800" dirty="0"/>
                  <a:t> (determined by </a:t>
                </a:r>
                <a14:m>
                  <m:oMath xmlns:m="http://schemas.openxmlformats.org/officeDocument/2006/math">
                    <m:r>
                      <a:rPr lang="en-CA" sz="2800" i="1" dirty="0" smtClean="0">
                        <a:latin typeface="Cambria Math" panose="02040503050406030204" pitchFamily="18" charset="0"/>
                      </a:rPr>
                      <m:t>𝑀</m:t>
                    </m:r>
                  </m:oMath>
                </a14:m>
                <a:r>
                  <a:rPr lang="en-CA" sz="2800" dirty="0"/>
                  <a:t>, </a:t>
                </a:r>
                <a14:m>
                  <m:oMath xmlns:m="http://schemas.openxmlformats.org/officeDocument/2006/math">
                    <m:r>
                      <a:rPr lang="en-CA" sz="2800" i="1" dirty="0" smtClean="0">
                        <a:latin typeface="Cambria Math" panose="02040503050406030204" pitchFamily="18" charset="0"/>
                      </a:rPr>
                      <m:t>𝑤𝑒𝑖𝑔h𝑡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𝑎𝑔𝑒</m:t>
                    </m:r>
                  </m:oMath>
                </a14:m>
                <a:r>
                  <a:rPr lang="en-CA" sz="2800" dirty="0"/>
                  <a:t>, and </a:t>
                </a:r>
                <a14:m>
                  <m:oMath xmlns:m="http://schemas.openxmlformats.org/officeDocument/2006/math">
                    <m:r>
                      <a:rPr lang="en-CA" sz="2800" i="1" dirty="0" smtClean="0">
                        <a:latin typeface="Cambria Math" panose="02040503050406030204" pitchFamily="18" charset="0"/>
                      </a:rPr>
                      <m:t>𝑚𝑎𝑡𝑢𝑟𝑖𝑡𝑦</m:t>
                    </m:r>
                  </m:oMath>
                </a14:m>
                <a:r>
                  <a:rPr lang="en-CA" sz="2800" dirty="0"/>
                  <a:t>-</a:t>
                </a:r>
                <a14:m>
                  <m:oMath xmlns:m="http://schemas.openxmlformats.org/officeDocument/2006/math">
                    <m:r>
                      <a:rPr lang="en-CA" sz="2800" i="1" dirty="0" smtClean="0">
                        <a:latin typeface="Cambria Math" panose="02040503050406030204" pitchFamily="18" charset="0"/>
                      </a:rPr>
                      <m:t>𝑎𝑡</m:t>
                    </m:r>
                  </m:oMath>
                </a14:m>
                <a:r>
                  <a:rPr lang="en-CA" sz="2800" dirty="0"/>
                  <a:t>-</a:t>
                </a:r>
                <a14:m>
                  <m:oMath xmlns:m="http://schemas.openxmlformats.org/officeDocument/2006/math">
                    <m:r>
                      <a:rPr lang="en-CA" sz="2800" i="1" dirty="0" smtClean="0">
                        <a:latin typeface="Cambria Math" panose="02040503050406030204" pitchFamily="18" charset="0"/>
                      </a:rPr>
                      <m:t>𝑎𝑔𝑒</m:t>
                    </m:r>
                  </m:oMath>
                </a14:m>
                <a:r>
                  <a:rPr lang="en-CA" sz="2800" dirty="0"/>
                  <a:t>)</a:t>
                </a:r>
              </a:p>
            </p:txBody>
          </p:sp>
        </mc:Choice>
        <mc:Fallback>
          <p:sp>
            <p:nvSpPr>
              <p:cNvPr id="4" name="TextBox 3">
                <a:extLst>
                  <a:ext uri="{FF2B5EF4-FFF2-40B4-BE49-F238E27FC236}">
                    <a16:creationId xmlns:a16="http://schemas.microsoft.com/office/drawing/2014/main" id="{095A4248-A773-4DAC-A4F9-A80E9E10D1A8}"/>
                  </a:ext>
                </a:extLst>
              </p:cNvPr>
              <p:cNvSpPr txBox="1">
                <a:spLocks noRot="1" noChangeAspect="1" noMove="1" noResize="1" noEditPoints="1" noAdjustHandles="1" noChangeArrowheads="1" noChangeShapeType="1" noTextEdit="1"/>
              </p:cNvSpPr>
              <p:nvPr/>
            </p:nvSpPr>
            <p:spPr>
              <a:xfrm>
                <a:off x="318251" y="5445857"/>
                <a:ext cx="11555497" cy="1384995"/>
              </a:xfrm>
              <a:prstGeom prst="rect">
                <a:avLst/>
              </a:prstGeom>
              <a:blipFill>
                <a:blip r:embed="rId8"/>
                <a:stretch>
                  <a:fillRect l="-895" t="-3463" b="-10390"/>
                </a:stretch>
              </a:blipFill>
              <a:ln w="19050">
                <a:solidFill>
                  <a:schemeClr val="tx2"/>
                </a:solidFill>
              </a:ln>
            </p:spPr>
            <p:txBody>
              <a:bodyPr/>
              <a:lstStyle/>
              <a:p>
                <a:r>
                  <a:rPr lang="en-US">
                    <a:noFill/>
                  </a:rPr>
                  <a:t> </a:t>
                </a:r>
              </a:p>
            </p:txBody>
          </p:sp>
        </mc:Fallback>
      </mc:AlternateContent>
    </p:spTree>
    <p:extLst>
      <p:ext uri="{BB962C8B-B14F-4D97-AF65-F5344CB8AC3E}">
        <p14:creationId xmlns:p14="http://schemas.microsoft.com/office/powerpoint/2010/main" val="15233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5"/>
                <a:ext cx="11208391" cy="4351338"/>
              </a:xfrm>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occurs at the intersection of the SRR and a line through the origin with slope </a:t>
                </a:r>
                <a14:m>
                  <m:oMath xmlns:m="http://schemas.openxmlformats.org/officeDocument/2006/math">
                    <m:r>
                      <a:rPr lang="en-US" i="1" dirty="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r>
                  <a:rPr lang="en-CA" dirty="0"/>
                  <a:t> </a:t>
                </a:r>
              </a:p>
              <a:p>
                <a:r>
                  <a:rPr lang="en-CA" dirty="0"/>
                  <a:t>Note the inverse of </a:t>
                </a:r>
                <a14:m>
                  <m:oMath xmlns:m="http://schemas.openxmlformats.org/officeDocument/2006/math">
                    <m:sSub>
                      <m:sSubPr>
                        <m:ctrlPr>
                          <a:rPr lang="en-CA"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𝜑</m:t>
                        </m:r>
                      </m:e>
                      <m:sub>
                        <m:r>
                          <a:rPr lang="en-US" b="0" i="1" smtClean="0">
                            <a:solidFill>
                              <a:schemeClr val="tx1"/>
                            </a:solidFill>
                            <a:latin typeface="Cambria Math" panose="02040503050406030204" pitchFamily="18" charset="0"/>
                            <a:ea typeface="Cambria Math" panose="02040503050406030204" pitchFamily="18" charset="0"/>
                          </a:rPr>
                          <m:t>𝐸</m:t>
                        </m:r>
                        <m:r>
                          <a:rPr lang="en-US" i="1">
                            <a:solidFill>
                              <a:schemeClr val="tx1"/>
                            </a:solidFill>
                            <a:latin typeface="Cambria Math" panose="02040503050406030204" pitchFamily="18" charset="0"/>
                          </a:rPr>
                          <m:t>0</m:t>
                        </m:r>
                      </m:sub>
                    </m:sSub>
                  </m:oMath>
                </a14:m>
                <a:r>
                  <a:rPr lang="en-CA" dirty="0">
                    <a:solidFill>
                      <a:schemeClr val="tx1"/>
                    </a:solidFill>
                  </a:rPr>
                  <a:t> </a:t>
                </a:r>
                <a:r>
                  <a:rPr lang="en-CA" dirty="0"/>
                  <a:t>is </a:t>
                </a:r>
                <a14:m>
                  <m:oMath xmlns:m="http://schemas.openxmlformats.org/officeDocument/2006/math">
                    <m:r>
                      <a:rPr lang="en-US" b="0" i="1" dirty="0" smtClean="0">
                        <a:latin typeface="Cambria Math" panose="02040503050406030204" pitchFamily="18" charset="0"/>
                      </a:rPr>
                      <m:t>𝑅</m:t>
                    </m:r>
                    <m:r>
                      <a:rPr lang="en-US" i="1" baseline="-25000" dirty="0">
                        <a:latin typeface="Cambria Math" panose="02040503050406030204" pitchFamily="18" charset="0"/>
                      </a:rPr>
                      <m:t>0</m:t>
                    </m:r>
                    <m:r>
                      <a:rPr lang="en-US" b="0" i="1" dirty="0" smtClean="0">
                        <a:latin typeface="Cambria Math" panose="02040503050406030204" pitchFamily="18" charset="0"/>
                      </a:rPr>
                      <m:t>/</m:t>
                    </m:r>
                    <m:r>
                      <a:rPr lang="en-US" b="0" i="1" dirty="0" smtClean="0">
                        <a:latin typeface="Cambria Math" panose="02040503050406030204" pitchFamily="18" charset="0"/>
                      </a:rPr>
                      <m:t>𝑆𝑆𝐵</m:t>
                    </m:r>
                    <m:r>
                      <a:rPr lang="en-US" i="1" baseline="-25000" dirty="0">
                        <a:latin typeface="Cambria Math" panose="02040503050406030204" pitchFamily="18" charset="0"/>
                      </a:rPr>
                      <m:t>0</m:t>
                    </m:r>
                  </m:oMath>
                </a14:m>
                <a:r>
                  <a:rPr lang="en-CA" dirty="0"/>
                  <a:t> </a:t>
                </a:r>
                <a:r>
                  <a:rPr lang="en-CA" dirty="0" smtClean="0">
                    <a:solidFill>
                      <a:srgbClr val="FF0000"/>
                    </a:solidFill>
                  </a:rPr>
                  <a:t>(i.e., survival rate) </a:t>
                </a:r>
                <a:r>
                  <a:rPr lang="en-CA" strike="sngStrike" dirty="0" smtClean="0">
                    <a:solidFill>
                      <a:srgbClr val="FF0000"/>
                    </a:solidFill>
                  </a:rPr>
                  <a:t>and </a:t>
                </a:r>
                <a14:m>
                  <m:oMath xmlns:m="http://schemas.openxmlformats.org/officeDocument/2006/math">
                    <m:r>
                      <a:rPr lang="en-US" b="0" i="1" strike="sngStrike" dirty="0" smtClean="0">
                        <a:solidFill>
                          <a:srgbClr val="FF0000"/>
                        </a:solidFill>
                        <a:latin typeface="Cambria Math" panose="02040503050406030204" pitchFamily="18" charset="0"/>
                      </a:rPr>
                      <m:t>𝑅</m:t>
                    </m:r>
                    <m:r>
                      <a:rPr lang="en-US" i="1" strike="sngStrike" baseline="-25000" dirty="0">
                        <a:solidFill>
                          <a:srgbClr val="FF0000"/>
                        </a:solidFill>
                        <a:latin typeface="Cambria Math" panose="02040503050406030204" pitchFamily="18" charset="0"/>
                      </a:rPr>
                      <m:t>0</m:t>
                    </m:r>
                  </m:oMath>
                </a14:m>
                <a:r>
                  <a:rPr lang="en-CA" strike="sngStrike" dirty="0">
                    <a:solidFill>
                      <a:srgbClr val="FF0000"/>
                    </a:solidFill>
                  </a:rPr>
                  <a:t> = the unfished equilibrium recruitment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5"/>
                <a:ext cx="11208391" cy="4351338"/>
              </a:xfrm>
              <a:blipFill>
                <a:blip r:embed="rId2"/>
                <a:stretch>
                  <a:fillRect l="-924" t="-22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grpSp>
        <p:nvGrpSpPr>
          <p:cNvPr id="9" name="Group 8"/>
          <p:cNvGrpSpPr/>
          <p:nvPr/>
        </p:nvGrpSpPr>
        <p:grpSpPr>
          <a:xfrm>
            <a:off x="3414027" y="3578734"/>
            <a:ext cx="5200339" cy="2914141"/>
            <a:chOff x="6981249" y="3943859"/>
            <a:chExt cx="5200339" cy="2914141"/>
          </a:xfrm>
        </p:grpSpPr>
        <p:pic>
          <p:nvPicPr>
            <p:cNvPr id="5" name="Picture 4"/>
            <p:cNvPicPr>
              <a:picLocks noChangeAspect="1"/>
            </p:cNvPicPr>
            <p:nvPr/>
          </p:nvPicPr>
          <p:blipFill>
            <a:blip r:embed="rId4"/>
            <a:stretch>
              <a:fillRect/>
            </a:stretch>
          </p:blipFill>
          <p:spPr>
            <a:xfrm>
              <a:off x="6981249" y="3943859"/>
              <a:ext cx="5200339" cy="291414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0579496" y="5858123"/>
                  <a:ext cx="11853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𝑆𝑆𝐵</m:t>
                        </m:r>
                        <m:r>
                          <a:rPr lang="en-US" i="1" baseline="-25000"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𝑅</m:t>
                        </m:r>
                        <m:r>
                          <a:rPr lang="en-US" i="1" baseline="-25000" dirty="0">
                            <a:solidFill>
                              <a:schemeClr val="tx1"/>
                            </a:solidFill>
                            <a:latin typeface="Cambria Math" panose="02040503050406030204" pitchFamily="18" charset="0"/>
                          </a:rPr>
                          <m:t>0</m:t>
                        </m:r>
                        <m:r>
                          <a:rPr lang="en-US" i="1" dirty="0">
                            <a:solidFill>
                              <a:schemeClr val="tx1"/>
                            </a:solidFill>
                            <a:latin typeface="Cambria Math" panose="02040503050406030204" pitchFamily="18" charset="0"/>
                          </a:rPr>
                          <m:t>)</m:t>
                        </m:r>
                      </m:oMath>
                    </m:oMathPara>
                  </a14:m>
                  <a:endParaRPr lang="en-CA"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579496" y="5858123"/>
                  <a:ext cx="1185399" cy="369332"/>
                </a:xfrm>
                <a:prstGeom prst="rect">
                  <a:avLst/>
                </a:prstGeom>
                <a:blipFill>
                  <a:blip r:embed="rId5"/>
                  <a:stretch>
                    <a:fillRect l="-515" r="-1031" b="-13115"/>
                  </a:stretch>
                </a:blipFill>
              </p:spPr>
              <p:txBody>
                <a:bodyPr/>
                <a:lstStyle/>
                <a:p>
                  <a:r>
                    <a:rPr lang="en-US">
                      <a:noFill/>
                    </a:rPr>
                    <a:t> </a:t>
                  </a:r>
                </a:p>
              </p:txBody>
            </p:sp>
          </mc:Fallback>
        </mc:AlternateContent>
      </p:grpSp>
      <p:cxnSp>
        <p:nvCxnSpPr>
          <p:cNvPr id="7" name="Straight Connector 6">
            <a:extLst>
              <a:ext uri="{FF2B5EF4-FFF2-40B4-BE49-F238E27FC236}">
                <a16:creationId xmlns:a16="http://schemas.microsoft.com/office/drawing/2014/main" id="{83955FC7-4603-4317-B47A-24C8CA3798D1}"/>
              </a:ext>
            </a:extLst>
          </p:cNvPr>
          <p:cNvCxnSpPr/>
          <p:nvPr/>
        </p:nvCxnSpPr>
        <p:spPr>
          <a:xfrm flipV="1">
            <a:off x="3983480" y="5347699"/>
            <a:ext cx="4337109" cy="5958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EAA7337-45E7-4B78-AF29-CE19215A7431}"/>
                  </a:ext>
                </a:extLst>
              </p:cNvPr>
              <p:cNvSpPr txBox="1"/>
              <p:nvPr/>
            </p:nvSpPr>
            <p:spPr>
              <a:xfrm>
                <a:off x="8320589" y="5104816"/>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2" name="TextBox 11">
                <a:extLst>
                  <a:ext uri="{FF2B5EF4-FFF2-40B4-BE49-F238E27FC236}">
                    <a16:creationId xmlns:a16="http://schemas.microsoft.com/office/drawing/2014/main" id="{CEAA7337-45E7-4B78-AF29-CE19215A7431}"/>
                  </a:ext>
                </a:extLst>
              </p:cNvPr>
              <p:cNvSpPr txBox="1">
                <a:spLocks noRot="1" noChangeAspect="1" noMove="1" noResize="1" noEditPoints="1" noAdjustHandles="1" noChangeArrowheads="1" noChangeShapeType="1" noTextEdit="1"/>
              </p:cNvSpPr>
              <p:nvPr/>
            </p:nvSpPr>
            <p:spPr>
              <a:xfrm>
                <a:off x="8320589" y="5104816"/>
                <a:ext cx="2523320" cy="369332"/>
              </a:xfrm>
              <a:prstGeom prst="rect">
                <a:avLst/>
              </a:prstGeom>
              <a:blipFill>
                <a:blip r:embed="rId6"/>
                <a:stretch>
                  <a:fillRect l="-2174" t="-8197" b="-24590"/>
                </a:stretch>
              </a:blipFill>
            </p:spPr>
            <p:txBody>
              <a:bodyPr/>
              <a:lstStyle/>
              <a:p>
                <a:r>
                  <a:rPr lang="en-US">
                    <a:noFill/>
                  </a:rPr>
                  <a:t> </a:t>
                </a:r>
              </a:p>
            </p:txBody>
          </p:sp>
        </mc:Fallback>
      </mc:AlternateContent>
      <p:sp>
        <p:nvSpPr>
          <p:cNvPr id="4" name="TextBox 3"/>
          <p:cNvSpPr txBox="1"/>
          <p:nvPr/>
        </p:nvSpPr>
        <p:spPr>
          <a:xfrm>
            <a:off x="8503530" y="3741611"/>
            <a:ext cx="3349034" cy="1200329"/>
          </a:xfrm>
          <a:prstGeom prst="rect">
            <a:avLst/>
          </a:prstGeom>
          <a:noFill/>
          <a:ln>
            <a:solidFill>
              <a:schemeClr val="tx2"/>
            </a:solidFill>
          </a:ln>
        </p:spPr>
        <p:txBody>
          <a:bodyPr wrap="square" rtlCol="0">
            <a:spAutoFit/>
          </a:bodyPr>
          <a:lstStyle/>
          <a:p>
            <a:r>
              <a:rPr lang="en-US" sz="2400" dirty="0" smtClean="0">
                <a:solidFill>
                  <a:schemeClr val="tx2"/>
                </a:solidFill>
              </a:rPr>
              <a:t>We saw this survival rate earlier on in the recruitment section</a:t>
            </a:r>
            <a:endParaRPr lang="en-US" sz="2400" dirty="0">
              <a:solidFill>
                <a:schemeClr val="tx2"/>
              </a:solidFill>
            </a:endParaRPr>
          </a:p>
        </p:txBody>
      </p:sp>
    </p:spTree>
    <p:extLst>
      <p:ext uri="{BB962C8B-B14F-4D97-AF65-F5344CB8AC3E}">
        <p14:creationId xmlns:p14="http://schemas.microsoft.com/office/powerpoint/2010/main" val="10035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0515600" cy="4351338"/>
              </a:xfrm>
            </p:spPr>
            <p:txBody>
              <a:bodyPr>
                <a:normAutofit/>
              </a:bodyPr>
              <a:lstStyle/>
              <a:p>
                <a:r>
                  <a:rPr lang="en-US" dirty="0"/>
                  <a:t>To calculate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r>
                      <a:rPr lang="en-US" i="1">
                        <a:latin typeface="Cambria Math" panose="02040503050406030204" pitchFamily="18" charset="0"/>
                      </a:rPr>
                      <m:t> </m:t>
                    </m:r>
                  </m:oMath>
                </a14:m>
                <a:r>
                  <a:rPr lang="en-US" dirty="0"/>
                  <a:t>we needed the SSB-per-recruit and the SRR</a:t>
                </a:r>
              </a:p>
              <a:p>
                <a:r>
                  <a:rPr lang="en-US" dirty="0"/>
                  <a:t>To calculate an equilibrium biomass from fishing at a constant specified </a:t>
                </a:r>
                <a14:m>
                  <m:oMath xmlns:m="http://schemas.openxmlformats.org/officeDocument/2006/math">
                    <m:r>
                      <a:rPr lang="en-US" i="1" dirty="0" smtClean="0">
                        <a:latin typeface="Cambria Math" panose="02040503050406030204" pitchFamily="18" charset="0"/>
                      </a:rPr>
                      <m:t>𝐹</m:t>
                    </m:r>
                  </m:oMath>
                </a14:m>
                <a:r>
                  <a:rPr lang="en-US" dirty="0"/>
                  <a:t> (e.g.,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𝑀𝑆𝑌</m:t>
                        </m:r>
                      </m:sub>
                    </m:sSub>
                  </m:oMath>
                </a14:m>
                <a:r>
                  <a:rPr lang="en-US" dirty="0"/>
                  <a:t>) we will also use SSB-per-recruit and the SRR</a:t>
                </a:r>
              </a:p>
              <a:p>
                <a:endParaRPr lang="en-US" dirty="0"/>
              </a:p>
              <a:p>
                <a:r>
                  <a:rPr lang="en-US" dirty="0"/>
                  <a:t>When </a:t>
                </a:r>
                <a14:m>
                  <m:oMath xmlns:m="http://schemas.openxmlformats.org/officeDocument/2006/math">
                    <m:r>
                      <a:rPr lang="en-US" i="1" dirty="0">
                        <a:latin typeface="Cambria Math" panose="02040503050406030204" pitchFamily="18" charset="0"/>
                      </a:rPr>
                      <m:t>𝐹</m:t>
                    </m:r>
                  </m:oMath>
                </a14:m>
                <a:r>
                  <a:rPr lang="en-US" dirty="0"/>
                  <a:t> increases from 0, the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rPr>
                          <m:t>𝐹</m:t>
                        </m:r>
                      </m:sub>
                    </m:sSub>
                  </m:oMath>
                </a14:m>
                <a:r>
                  <a:rPr lang="en-US" dirty="0"/>
                  <a:t>) decreases from the unfished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rPr>
                          <m:t>0</m:t>
                        </m:r>
                      </m:sub>
                    </m:sSub>
                  </m:oMath>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0515600" cy="4351338"/>
              </a:xfrm>
              <a:blipFill>
                <a:blip r:embed="rId2"/>
                <a:stretch>
                  <a:fillRect l="-1043" t="-2241"/>
                </a:stretch>
              </a:blipFill>
            </p:spPr>
            <p:txBody>
              <a:bodyPr/>
              <a:lstStyle/>
              <a:p>
                <a:r>
                  <a:rPr lang="en-US">
                    <a:noFill/>
                  </a:rPr>
                  <a:t> </a:t>
                </a:r>
              </a:p>
            </p:txBody>
          </p:sp>
        </mc:Fallback>
      </mc:AlternateContent>
      <p:sp>
        <p:nvSpPr>
          <p:cNvPr id="2" name="Title 1"/>
          <p:cNvSpPr>
            <a:spLocks noGrp="1"/>
          </p:cNvSpPr>
          <p:nvPr>
            <p:ph type="title"/>
          </p:nvPr>
        </p:nvSpPr>
        <p:spPr>
          <a:xfrm>
            <a:off x="838200" y="365125"/>
            <a:ext cx="10841182"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sp>
        <p:nvSpPr>
          <p:cNvPr id="4" name="TextBox 3"/>
          <p:cNvSpPr txBox="1"/>
          <p:nvPr/>
        </p:nvSpPr>
        <p:spPr>
          <a:xfrm>
            <a:off x="3200399" y="5063836"/>
            <a:ext cx="6186055" cy="461665"/>
          </a:xfrm>
          <a:prstGeom prst="rect">
            <a:avLst/>
          </a:prstGeom>
          <a:solidFill>
            <a:srgbClr val="FFFF00"/>
          </a:solidFill>
        </p:spPr>
        <p:txBody>
          <a:bodyPr wrap="square" rtlCol="0">
            <a:spAutoFit/>
          </a:bodyPr>
          <a:lstStyle/>
          <a:p>
            <a:r>
              <a:rPr lang="en-US" sz="2400" dirty="0" smtClean="0">
                <a:solidFill>
                  <a:srgbClr val="FF0000"/>
                </a:solidFill>
              </a:rPr>
              <a:t>A graph of this would be good (</a:t>
            </a:r>
            <a:r>
              <a:rPr lang="en-US" sz="2400" dirty="0" err="1" smtClean="0">
                <a:solidFill>
                  <a:srgbClr val="FF0000"/>
                </a:solidFill>
              </a:rPr>
              <a:t>PhiF</a:t>
            </a:r>
            <a:r>
              <a:rPr lang="en-US" sz="2400" dirty="0" smtClean="0">
                <a:solidFill>
                  <a:srgbClr val="FF0000"/>
                </a:solidFill>
              </a:rPr>
              <a:t> vs F)</a:t>
            </a:r>
            <a:endParaRPr lang="en-US" sz="2400" dirty="0">
              <a:solidFill>
                <a:srgbClr val="FF0000"/>
              </a:solidFill>
            </a:endParaRPr>
          </a:p>
        </p:txBody>
      </p:sp>
    </p:spTree>
    <p:extLst>
      <p:ext uri="{BB962C8B-B14F-4D97-AF65-F5344CB8AC3E}">
        <p14:creationId xmlns:p14="http://schemas.microsoft.com/office/powerpoint/2010/main" val="36098073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882" y="364044"/>
            <a:ext cx="10515600" cy="1325563"/>
          </a:xfrm>
        </p:spPr>
        <p:txBody>
          <a:bodyPr/>
          <a:lstStyle/>
          <a:p>
            <a:r>
              <a:rPr lang="en-US" dirty="0"/>
              <a:t>What are reference points?</a:t>
            </a:r>
          </a:p>
        </p:txBody>
      </p:sp>
      <p:sp>
        <p:nvSpPr>
          <p:cNvPr id="3" name="Content Placeholder 2"/>
          <p:cNvSpPr>
            <a:spLocks noGrp="1"/>
          </p:cNvSpPr>
          <p:nvPr>
            <p:ph idx="1"/>
          </p:nvPr>
        </p:nvSpPr>
        <p:spPr>
          <a:xfrm>
            <a:off x="491666" y="2398198"/>
            <a:ext cx="10681741" cy="3947184"/>
          </a:xfrm>
          <a:ln w="19050">
            <a:solidFill>
              <a:schemeClr val="tx2"/>
            </a:solidFill>
          </a:ln>
        </p:spPr>
        <p:txBody>
          <a:bodyPr/>
          <a:lstStyle/>
          <a:p>
            <a:pPr marL="0" indent="0">
              <a:buNone/>
            </a:pPr>
            <a:r>
              <a:rPr lang="en-US" dirty="0">
                <a:solidFill>
                  <a:schemeClr val="tx2"/>
                </a:solidFill>
              </a:rPr>
              <a:t>“Reference points are </a:t>
            </a:r>
            <a:r>
              <a:rPr lang="en-US" b="1" dirty="0">
                <a:solidFill>
                  <a:schemeClr val="tx2"/>
                </a:solidFill>
              </a:rPr>
              <a:t>operational or measurable benchmarks </a:t>
            </a:r>
            <a:r>
              <a:rPr lang="en-US" dirty="0">
                <a:solidFill>
                  <a:schemeClr val="tx2"/>
                </a:solidFill>
              </a:rPr>
              <a:t>that identify </a:t>
            </a:r>
            <a:r>
              <a:rPr lang="en-US" b="1" dirty="0">
                <a:solidFill>
                  <a:schemeClr val="tx2"/>
                </a:solidFill>
              </a:rPr>
              <a:t>targets</a:t>
            </a:r>
            <a:r>
              <a:rPr lang="en-US" dirty="0">
                <a:solidFill>
                  <a:schemeClr val="tx2"/>
                </a:solidFill>
              </a:rPr>
              <a:t> </a:t>
            </a:r>
            <a:r>
              <a:rPr lang="en-US" b="1" dirty="0">
                <a:solidFill>
                  <a:schemeClr val="tx2"/>
                </a:solidFill>
              </a:rPr>
              <a:t>to be achieved </a:t>
            </a:r>
            <a:r>
              <a:rPr lang="en-US" dirty="0">
                <a:solidFill>
                  <a:schemeClr val="tx2"/>
                </a:solidFill>
              </a:rPr>
              <a:t>on average, </a:t>
            </a:r>
            <a:r>
              <a:rPr lang="en-US" b="1" dirty="0">
                <a:solidFill>
                  <a:schemeClr val="tx2"/>
                </a:solidFill>
              </a:rPr>
              <a:t>limits</a:t>
            </a:r>
            <a:r>
              <a:rPr lang="en-US" dirty="0">
                <a:solidFill>
                  <a:schemeClr val="tx2"/>
                </a:solidFill>
              </a:rPr>
              <a:t> </a:t>
            </a:r>
            <a:r>
              <a:rPr lang="en-US" b="1" dirty="0">
                <a:solidFill>
                  <a:schemeClr val="tx2"/>
                </a:solidFill>
              </a:rPr>
              <a:t>to be avoided</a:t>
            </a:r>
            <a:r>
              <a:rPr lang="en-US" dirty="0">
                <a:solidFill>
                  <a:schemeClr val="tx2"/>
                </a:solidFill>
              </a:rPr>
              <a:t>, or </a:t>
            </a:r>
            <a:r>
              <a:rPr lang="en-US" b="1" dirty="0">
                <a:solidFill>
                  <a:schemeClr val="tx2"/>
                </a:solidFill>
              </a:rPr>
              <a:t>triggers</a:t>
            </a:r>
            <a:r>
              <a:rPr lang="en-US" dirty="0">
                <a:solidFill>
                  <a:schemeClr val="tx2"/>
                </a:solidFill>
              </a:rPr>
              <a:t> to initiate specific management responses</a:t>
            </a:r>
            <a:r>
              <a:rPr lang="en-US" dirty="0" smtClean="0">
                <a:solidFill>
                  <a:schemeClr val="tx2"/>
                </a:solidFill>
              </a:rPr>
              <a:t>.</a:t>
            </a:r>
          </a:p>
          <a:p>
            <a:pPr marL="0" indent="0">
              <a:buNone/>
            </a:pPr>
            <a:r>
              <a:rPr lang="en-US" dirty="0" smtClean="0">
                <a:solidFill>
                  <a:schemeClr val="tx2"/>
                </a:solidFill>
              </a:rPr>
              <a:t> </a:t>
            </a:r>
            <a:endParaRPr lang="en-US" dirty="0">
              <a:solidFill>
                <a:schemeClr val="tx2"/>
              </a:solidFill>
            </a:endParaRPr>
          </a:p>
          <a:p>
            <a:pPr marL="0" indent="0">
              <a:buNone/>
            </a:pPr>
            <a:r>
              <a:rPr lang="en-US" dirty="0">
                <a:solidFill>
                  <a:schemeClr val="tx2"/>
                </a:solidFill>
              </a:rPr>
              <a:t>A fishery is expected to approach or fluctuate around a </a:t>
            </a:r>
            <a:r>
              <a:rPr lang="en-US" b="1" dirty="0">
                <a:solidFill>
                  <a:schemeClr val="tx2"/>
                </a:solidFill>
              </a:rPr>
              <a:t>target reference point</a:t>
            </a:r>
            <a:r>
              <a:rPr lang="en-US" dirty="0">
                <a:solidFill>
                  <a:schemeClr val="tx2"/>
                </a:solidFill>
              </a:rPr>
              <a:t>, to have a very high probability </a:t>
            </a:r>
            <a:r>
              <a:rPr lang="en-US" dirty="0" smtClean="0">
                <a:solidFill>
                  <a:schemeClr val="tx2"/>
                </a:solidFill>
              </a:rPr>
              <a:t>[e.g</a:t>
            </a:r>
            <a:r>
              <a:rPr lang="en-US" dirty="0">
                <a:solidFill>
                  <a:schemeClr val="tx2"/>
                </a:solidFill>
              </a:rPr>
              <a:t>., at least 90</a:t>
            </a:r>
            <a:r>
              <a:rPr lang="en-US" dirty="0" smtClean="0">
                <a:solidFill>
                  <a:schemeClr val="tx2"/>
                </a:solidFill>
              </a:rPr>
              <a:t>%] </a:t>
            </a:r>
            <a:r>
              <a:rPr lang="en-US" dirty="0">
                <a:solidFill>
                  <a:schemeClr val="tx2"/>
                </a:solidFill>
              </a:rPr>
              <a:t>of not violating a </a:t>
            </a:r>
            <a:r>
              <a:rPr lang="en-US" b="1" dirty="0">
                <a:solidFill>
                  <a:schemeClr val="tx2"/>
                </a:solidFill>
              </a:rPr>
              <a:t>limit reference point</a:t>
            </a:r>
            <a:r>
              <a:rPr lang="en-US" dirty="0">
                <a:solidFill>
                  <a:schemeClr val="tx2"/>
                </a:solidFill>
              </a:rPr>
              <a:t>, and to have trigger reference points [</a:t>
            </a:r>
            <a:r>
              <a:rPr lang="en-US" dirty="0" smtClean="0">
                <a:solidFill>
                  <a:schemeClr val="tx2"/>
                </a:solidFill>
              </a:rPr>
              <a:t>Operational </a:t>
            </a:r>
            <a:r>
              <a:rPr lang="en-US" dirty="0">
                <a:solidFill>
                  <a:schemeClr val="tx2"/>
                </a:solidFill>
              </a:rPr>
              <a:t>Control </a:t>
            </a:r>
            <a:r>
              <a:rPr lang="en-US" dirty="0" smtClean="0">
                <a:solidFill>
                  <a:schemeClr val="tx2"/>
                </a:solidFill>
              </a:rPr>
              <a:t>Points] </a:t>
            </a:r>
            <a:r>
              <a:rPr lang="en-US" dirty="0">
                <a:solidFill>
                  <a:schemeClr val="tx2"/>
                </a:solidFill>
              </a:rPr>
              <a:t>and planned management responses that achieve these two outcomes.”</a:t>
            </a:r>
          </a:p>
        </p:txBody>
      </p:sp>
      <p:pic>
        <p:nvPicPr>
          <p:cNvPr id="5" name="Picture 4"/>
          <p:cNvPicPr>
            <a:picLocks noChangeAspect="1"/>
          </p:cNvPicPr>
          <p:nvPr/>
        </p:nvPicPr>
        <p:blipFill>
          <a:blip r:embed="rId2"/>
          <a:stretch>
            <a:fillRect/>
          </a:stretch>
        </p:blipFill>
        <p:spPr>
          <a:xfrm>
            <a:off x="7997252" y="1"/>
            <a:ext cx="4194748" cy="2326178"/>
          </a:xfrm>
          <a:prstGeom prst="rect">
            <a:avLst/>
          </a:prstGeom>
        </p:spPr>
      </p:pic>
    </p:spTree>
    <p:extLst>
      <p:ext uri="{BB962C8B-B14F-4D97-AF65-F5344CB8AC3E}">
        <p14:creationId xmlns:p14="http://schemas.microsoft.com/office/powerpoint/2010/main" val="364452977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A line with slope </a:t>
                </a:r>
                <a:r>
                  <a:rPr lang="en-US" dirty="0">
                    <a:solidFill>
                      <a:srgbClr val="0000FF"/>
                    </a:solidFill>
                  </a:rPr>
                  <a:t>1/</a:t>
                </a:r>
                <a14:m>
                  <m:oMath xmlns:m="http://schemas.openxmlformats.org/officeDocument/2006/math">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i="1">
                            <a:solidFill>
                              <a:srgbClr val="0000FF"/>
                            </a:solidFill>
                            <a:latin typeface="Cambria Math" panose="02040503050406030204" pitchFamily="18" charset="0"/>
                          </a:rPr>
                          <m:t>𝐹</m:t>
                        </m:r>
                      </m:sub>
                    </m:sSub>
                  </m:oMath>
                </a14:m>
                <a:r>
                  <a:rPr lang="en-US" dirty="0">
                    <a:solidFill>
                      <a:srgbClr val="0000FF"/>
                    </a:solidFill>
                  </a:rPr>
                  <a:t> </a:t>
                </a:r>
                <a:r>
                  <a:rPr lang="en-US" dirty="0"/>
                  <a:t>that represents the recruits per spawning biomass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is steeper than </a:t>
                </a:r>
                <a:r>
                  <a:rPr lang="en-US" dirty="0">
                    <a:solidFill>
                      <a:srgbClr val="FF0000"/>
                    </a:solidFill>
                  </a:rPr>
                  <a:t>1/</a:t>
                </a:r>
                <a14:m>
                  <m:oMath xmlns:m="http://schemas.openxmlformats.org/officeDocument/2006/math">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2"/>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27327"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grpSp>
        <p:nvGrpSpPr>
          <p:cNvPr id="19" name="Group 18"/>
          <p:cNvGrpSpPr/>
          <p:nvPr/>
        </p:nvGrpSpPr>
        <p:grpSpPr>
          <a:xfrm>
            <a:off x="6991661" y="3206988"/>
            <a:ext cx="5200339" cy="3285887"/>
            <a:chOff x="3495830" y="2888662"/>
            <a:chExt cx="5200339" cy="3285887"/>
          </a:xfrm>
        </p:grpSpPr>
        <p:pic>
          <p:nvPicPr>
            <p:cNvPr id="12" name="Picture 11"/>
            <p:cNvPicPr>
              <a:picLocks noChangeAspect="1"/>
            </p:cNvPicPr>
            <p:nvPr/>
          </p:nvPicPr>
          <p:blipFill>
            <a:blip r:embed="rId3"/>
            <a:stretch>
              <a:fillRect/>
            </a:stretch>
          </p:blipFill>
          <p:spPr>
            <a:xfrm>
              <a:off x="3495830" y="3260408"/>
              <a:ext cx="5200339" cy="2914141"/>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7096876" y="2888662"/>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096876" y="2888662"/>
                  <a:ext cx="1185399" cy="369332"/>
                </a:xfrm>
                <a:prstGeom prst="rect">
                  <a:avLst/>
                </a:prstGeom>
                <a:blipFill>
                  <a:blip r:embed="rId4"/>
                  <a:stretch>
                    <a:fillRect l="-4639" t="-8197" b="-24590"/>
                  </a:stretch>
                </a:blipFill>
              </p:spPr>
              <p:txBody>
                <a:bodyPr/>
                <a:lstStyle/>
                <a:p>
                  <a:r>
                    <a:rPr lang="en-US">
                      <a:noFill/>
                    </a:rPr>
                    <a:t> </a:t>
                  </a:r>
                </a:p>
              </p:txBody>
            </p:sp>
          </mc:Fallback>
        </mc:AlternateContent>
        <p:cxnSp>
          <p:nvCxnSpPr>
            <p:cNvPr id="15" name="Straight Arrow Connector 14"/>
            <p:cNvCxnSpPr/>
            <p:nvPr/>
          </p:nvCxnSpPr>
          <p:spPr>
            <a:xfrm>
              <a:off x="7664211" y="3257994"/>
              <a:ext cx="1" cy="1771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081925" y="5138411"/>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1" name="Straight Connector 10">
            <a:extLst>
              <a:ext uri="{FF2B5EF4-FFF2-40B4-BE49-F238E27FC236}">
                <a16:creationId xmlns:a16="http://schemas.microsoft.com/office/drawing/2014/main" id="{F2FD1728-DD8A-40A0-AFD4-1E64BF0398DA}"/>
              </a:ext>
            </a:extLst>
          </p:cNvPr>
          <p:cNvCxnSpPr/>
          <p:nvPr/>
        </p:nvCxnSpPr>
        <p:spPr>
          <a:xfrm flipV="1">
            <a:off x="7536874" y="5347526"/>
            <a:ext cx="4337109" cy="5958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A62BFA-BB3D-4D10-869E-C49EDDD81EC4}"/>
              </a:ext>
            </a:extLst>
          </p:cNvPr>
          <p:cNvCxnSpPr>
            <a:cxnSpLocks/>
          </p:cNvCxnSpPr>
          <p:nvPr/>
        </p:nvCxnSpPr>
        <p:spPr>
          <a:xfrm flipV="1">
            <a:off x="7536874" y="4969163"/>
            <a:ext cx="4337109" cy="100209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034BE5-A61D-4D88-8A54-F94B8DCCDDD7}"/>
                  </a:ext>
                </a:extLst>
              </p:cNvPr>
              <p:cNvSpPr txBox="1"/>
              <p:nvPr/>
            </p:nvSpPr>
            <p:spPr>
              <a:xfrm rot="21091142">
                <a:off x="9451112" y="5506860"/>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7" name="TextBox 16">
                <a:extLst>
                  <a:ext uri="{FF2B5EF4-FFF2-40B4-BE49-F238E27FC236}">
                    <a16:creationId xmlns:a16="http://schemas.microsoft.com/office/drawing/2014/main" id="{40034BE5-A61D-4D88-8A54-F94B8DCCDDD7}"/>
                  </a:ext>
                </a:extLst>
              </p:cNvPr>
              <p:cNvSpPr txBox="1">
                <a:spLocks noRot="1" noChangeAspect="1" noMove="1" noResize="1" noEditPoints="1" noAdjustHandles="1" noChangeArrowheads="1" noChangeShapeType="1" noTextEdit="1"/>
              </p:cNvSpPr>
              <p:nvPr/>
            </p:nvSpPr>
            <p:spPr>
              <a:xfrm rot="21091142">
                <a:off x="9451112" y="5506860"/>
                <a:ext cx="2523320" cy="369332"/>
              </a:xfrm>
              <a:prstGeom prst="rect">
                <a:avLst/>
              </a:prstGeom>
              <a:blipFill>
                <a:blip r:embed="rId5"/>
                <a:stretch>
                  <a:fillRect l="-2148"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867E5C-D5DA-4D68-9785-10D97A0A3662}"/>
                  </a:ext>
                </a:extLst>
              </p:cNvPr>
              <p:cNvSpPr txBox="1"/>
              <p:nvPr/>
            </p:nvSpPr>
            <p:spPr>
              <a:xfrm rot="20786035">
                <a:off x="9717508" y="4796614"/>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0" name="TextBox 19">
                <a:extLst>
                  <a:ext uri="{FF2B5EF4-FFF2-40B4-BE49-F238E27FC236}">
                    <a16:creationId xmlns:a16="http://schemas.microsoft.com/office/drawing/2014/main" id="{7B867E5C-D5DA-4D68-9785-10D97A0A3662}"/>
                  </a:ext>
                </a:extLst>
              </p:cNvPr>
              <p:cNvSpPr txBox="1">
                <a:spLocks noRot="1" noChangeAspect="1" noMove="1" noResize="1" noEditPoints="1" noAdjustHandles="1" noChangeArrowheads="1" noChangeShapeType="1" noTextEdit="1"/>
              </p:cNvSpPr>
              <p:nvPr/>
            </p:nvSpPr>
            <p:spPr>
              <a:xfrm rot="20786035">
                <a:off x="9717508" y="4796614"/>
                <a:ext cx="2523320" cy="369332"/>
              </a:xfrm>
              <a:prstGeom prst="rect">
                <a:avLst/>
              </a:prstGeom>
              <a:blipFill>
                <a:blip r:embed="rId6"/>
                <a:stretch>
                  <a:fillRect l="-2153" b="-10191"/>
                </a:stretch>
              </a:blipFill>
            </p:spPr>
            <p:txBody>
              <a:bodyPr/>
              <a:lstStyle/>
              <a:p>
                <a:r>
                  <a:rPr lang="en-US">
                    <a:noFill/>
                  </a:rPr>
                  <a:t> </a:t>
                </a:r>
              </a:p>
            </p:txBody>
          </p:sp>
        </mc:Fallback>
      </mc:AlternateContent>
      <p:sp>
        <p:nvSpPr>
          <p:cNvPr id="4" name="TextBox 3"/>
          <p:cNvSpPr txBox="1"/>
          <p:nvPr/>
        </p:nvSpPr>
        <p:spPr>
          <a:xfrm>
            <a:off x="982663" y="3387436"/>
            <a:ext cx="4469101" cy="646331"/>
          </a:xfrm>
          <a:prstGeom prst="rect">
            <a:avLst/>
          </a:prstGeom>
          <a:solidFill>
            <a:srgbClr val="FFFF00"/>
          </a:solidFill>
        </p:spPr>
        <p:txBody>
          <a:bodyPr wrap="square" rtlCol="0">
            <a:spAutoFit/>
          </a:bodyPr>
          <a:lstStyle/>
          <a:p>
            <a:r>
              <a:rPr lang="en-US" dirty="0" smtClean="0">
                <a:solidFill>
                  <a:srgbClr val="FF0000"/>
                </a:solidFill>
              </a:rPr>
              <a:t>Can the plots be bigger? Might be hard to see them on a Teams window</a:t>
            </a:r>
            <a:endParaRPr lang="en-US" dirty="0">
              <a:solidFill>
                <a:srgbClr val="FF0000"/>
              </a:solidFill>
            </a:endParaRPr>
          </a:p>
        </p:txBody>
      </p:sp>
    </p:spTree>
    <p:extLst>
      <p:ext uri="{BB962C8B-B14F-4D97-AF65-F5344CB8AC3E}">
        <p14:creationId xmlns:p14="http://schemas.microsoft.com/office/powerpoint/2010/main" val="206183169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A line with slope </a:t>
                </a:r>
                <a:r>
                  <a:rPr lang="en-US" dirty="0">
                    <a:solidFill>
                      <a:srgbClr val="0000FF"/>
                    </a:solidFill>
                  </a:rPr>
                  <a:t>1/</a:t>
                </a:r>
                <a14:m>
                  <m:oMath xmlns:m="http://schemas.openxmlformats.org/officeDocument/2006/math">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i="1">
                            <a:solidFill>
                              <a:srgbClr val="0000FF"/>
                            </a:solidFill>
                            <a:latin typeface="Cambria Math" panose="02040503050406030204" pitchFamily="18" charset="0"/>
                          </a:rPr>
                          <m:t>𝐹</m:t>
                        </m:r>
                      </m:sub>
                    </m:sSub>
                  </m:oMath>
                </a14:m>
                <a:r>
                  <a:rPr lang="en-US" dirty="0">
                    <a:solidFill>
                      <a:srgbClr val="0000FF"/>
                    </a:solidFill>
                  </a:rPr>
                  <a:t> </a:t>
                </a:r>
                <a:r>
                  <a:rPr lang="en-US" dirty="0"/>
                  <a:t>that represents the recruits per spawning biomass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is steeper than </a:t>
                </a:r>
                <a:r>
                  <a:rPr lang="en-US" dirty="0">
                    <a:solidFill>
                      <a:srgbClr val="FF0000"/>
                    </a:solidFill>
                  </a:rPr>
                  <a:t>1/</a:t>
                </a:r>
                <a14:m>
                  <m:oMath xmlns:m="http://schemas.openxmlformats.org/officeDocument/2006/math">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r>
                  <a:rPr lang="en-US" dirty="0"/>
                  <a:t> </a:t>
                </a:r>
              </a:p>
              <a:p>
                <a:r>
                  <a:rPr lang="en-US" dirty="0"/>
                  <a:t>This line intersects the SRR at a lower biomass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than </a:t>
                </a:r>
                <a14:m>
                  <m:oMath xmlns:m="http://schemas.openxmlformats.org/officeDocument/2006/math">
                    <m:r>
                      <a:rPr lang="en-US" i="1" dirty="0">
                        <a:solidFill>
                          <a:srgbClr val="FF0000"/>
                        </a:solidFill>
                        <a:latin typeface="Cambria Math" panose="02040503050406030204" pitchFamily="18" charset="0"/>
                      </a:rPr>
                      <m:t>𝑆𝑆𝐵</m:t>
                    </m:r>
                    <m:r>
                      <a:rPr lang="en-US" i="1" baseline="-25000" dirty="0">
                        <a:solidFill>
                          <a:srgbClr val="FF0000"/>
                        </a:solidFill>
                        <a:latin typeface="Cambria Math" panose="02040503050406030204" pitchFamily="18" charset="0"/>
                      </a:rPr>
                      <m:t>0</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2"/>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grpSp>
        <p:nvGrpSpPr>
          <p:cNvPr id="19" name="Group 18"/>
          <p:cNvGrpSpPr/>
          <p:nvPr/>
        </p:nvGrpSpPr>
        <p:grpSpPr>
          <a:xfrm>
            <a:off x="6991661" y="3206988"/>
            <a:ext cx="5200339" cy="3285887"/>
            <a:chOff x="3495830" y="2888662"/>
            <a:chExt cx="5200339" cy="3285887"/>
          </a:xfrm>
        </p:grpSpPr>
        <p:pic>
          <p:nvPicPr>
            <p:cNvPr id="12" name="Picture 11"/>
            <p:cNvPicPr>
              <a:picLocks noChangeAspect="1"/>
            </p:cNvPicPr>
            <p:nvPr/>
          </p:nvPicPr>
          <p:blipFill>
            <a:blip r:embed="rId3"/>
            <a:stretch>
              <a:fillRect/>
            </a:stretch>
          </p:blipFill>
          <p:spPr>
            <a:xfrm>
              <a:off x="3495830" y="3260408"/>
              <a:ext cx="5200339" cy="2914141"/>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7096876" y="2888662"/>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096876" y="2888662"/>
                  <a:ext cx="1185399" cy="369332"/>
                </a:xfrm>
                <a:prstGeom prst="rect">
                  <a:avLst/>
                </a:prstGeom>
                <a:blipFill>
                  <a:blip r:embed="rId4"/>
                  <a:stretch>
                    <a:fillRect l="-4639" t="-8197" b="-24590"/>
                  </a:stretch>
                </a:blipFill>
              </p:spPr>
              <p:txBody>
                <a:bodyPr/>
                <a:lstStyle/>
                <a:p>
                  <a:r>
                    <a:rPr lang="en-US">
                      <a:noFill/>
                    </a:rPr>
                    <a:t> </a:t>
                  </a:r>
                </a:p>
              </p:txBody>
            </p:sp>
          </mc:Fallback>
        </mc:AlternateContent>
        <p:cxnSp>
          <p:nvCxnSpPr>
            <p:cNvPr id="15" name="Straight Arrow Connector 14"/>
            <p:cNvCxnSpPr/>
            <p:nvPr/>
          </p:nvCxnSpPr>
          <p:spPr>
            <a:xfrm>
              <a:off x="7664211" y="3257994"/>
              <a:ext cx="1" cy="1771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flipH="1">
              <a:off x="6126982" y="3284005"/>
              <a:ext cx="12326" cy="1817931"/>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081925" y="5138411"/>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9069195" y="3214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9069195" y="3214762"/>
                <a:ext cx="1185399" cy="369332"/>
              </a:xfrm>
              <a:prstGeom prst="rect">
                <a:avLst/>
              </a:prstGeom>
              <a:blipFill>
                <a:blip r:embed="rId5"/>
                <a:stretch>
                  <a:fillRect l="-4639" t="-8197" b="-2459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F2FD1728-DD8A-40A0-AFD4-1E64BF0398DA}"/>
              </a:ext>
            </a:extLst>
          </p:cNvPr>
          <p:cNvCxnSpPr/>
          <p:nvPr/>
        </p:nvCxnSpPr>
        <p:spPr>
          <a:xfrm flipV="1">
            <a:off x="7536874" y="5347526"/>
            <a:ext cx="4337109" cy="5958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A62BFA-BB3D-4D10-869E-C49EDDD81EC4}"/>
              </a:ext>
            </a:extLst>
          </p:cNvPr>
          <p:cNvCxnSpPr>
            <a:cxnSpLocks/>
          </p:cNvCxnSpPr>
          <p:nvPr/>
        </p:nvCxnSpPr>
        <p:spPr>
          <a:xfrm flipV="1">
            <a:off x="7536874" y="4969163"/>
            <a:ext cx="4337109" cy="100209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034BE5-A61D-4D88-8A54-F94B8DCCDDD7}"/>
                  </a:ext>
                </a:extLst>
              </p:cNvPr>
              <p:cNvSpPr txBox="1"/>
              <p:nvPr/>
            </p:nvSpPr>
            <p:spPr>
              <a:xfrm rot="21091142">
                <a:off x="9451112" y="5506860"/>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7" name="TextBox 16">
                <a:extLst>
                  <a:ext uri="{FF2B5EF4-FFF2-40B4-BE49-F238E27FC236}">
                    <a16:creationId xmlns:a16="http://schemas.microsoft.com/office/drawing/2014/main" id="{40034BE5-A61D-4D88-8A54-F94B8DCCDDD7}"/>
                  </a:ext>
                </a:extLst>
              </p:cNvPr>
              <p:cNvSpPr txBox="1">
                <a:spLocks noRot="1" noChangeAspect="1" noMove="1" noResize="1" noEditPoints="1" noAdjustHandles="1" noChangeArrowheads="1" noChangeShapeType="1" noTextEdit="1"/>
              </p:cNvSpPr>
              <p:nvPr/>
            </p:nvSpPr>
            <p:spPr>
              <a:xfrm rot="21091142">
                <a:off x="9451112" y="5506860"/>
                <a:ext cx="2523320" cy="369332"/>
              </a:xfrm>
              <a:prstGeom prst="rect">
                <a:avLst/>
              </a:prstGeom>
              <a:blipFill>
                <a:blip r:embed="rId6"/>
                <a:stretch>
                  <a:fillRect l="-2148"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867E5C-D5DA-4D68-9785-10D97A0A3662}"/>
                  </a:ext>
                </a:extLst>
              </p:cNvPr>
              <p:cNvSpPr txBox="1"/>
              <p:nvPr/>
            </p:nvSpPr>
            <p:spPr>
              <a:xfrm rot="20786035">
                <a:off x="9717508" y="4796614"/>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0" name="TextBox 19">
                <a:extLst>
                  <a:ext uri="{FF2B5EF4-FFF2-40B4-BE49-F238E27FC236}">
                    <a16:creationId xmlns:a16="http://schemas.microsoft.com/office/drawing/2014/main" id="{7B867E5C-D5DA-4D68-9785-10D97A0A3662}"/>
                  </a:ext>
                </a:extLst>
              </p:cNvPr>
              <p:cNvSpPr txBox="1">
                <a:spLocks noRot="1" noChangeAspect="1" noMove="1" noResize="1" noEditPoints="1" noAdjustHandles="1" noChangeArrowheads="1" noChangeShapeType="1" noTextEdit="1"/>
              </p:cNvSpPr>
              <p:nvPr/>
            </p:nvSpPr>
            <p:spPr>
              <a:xfrm rot="20786035">
                <a:off x="9717508" y="4796614"/>
                <a:ext cx="2523320" cy="369332"/>
              </a:xfrm>
              <a:prstGeom prst="rect">
                <a:avLst/>
              </a:prstGeom>
              <a:blipFill>
                <a:blip r:embed="rId7"/>
                <a:stretch>
                  <a:fillRect l="-2153" b="-10191"/>
                </a:stretch>
              </a:blipFill>
            </p:spPr>
            <p:txBody>
              <a:bodyPr/>
              <a:lstStyle/>
              <a:p>
                <a:r>
                  <a:rPr lang="en-US">
                    <a:noFill/>
                  </a:rPr>
                  <a:t> </a:t>
                </a:r>
              </a:p>
            </p:txBody>
          </p:sp>
        </mc:Fallback>
      </mc:AlternateContent>
    </p:spTree>
    <p:extLst>
      <p:ext uri="{BB962C8B-B14F-4D97-AF65-F5344CB8AC3E}">
        <p14:creationId xmlns:p14="http://schemas.microsoft.com/office/powerpoint/2010/main" val="399412357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The equilibrium SSB at </a:t>
                </a:r>
                <a14:m>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 </m:t>
                    </m:r>
                  </m:oMath>
                </a14:m>
                <a:r>
                  <a:rPr lang="en-US" dirty="0"/>
                  <a:t>is </a:t>
                </a:r>
                <a14:m>
                  <m:oMath xmlns:m="http://schemas.openxmlformats.org/officeDocument/2006/math">
                    <m:r>
                      <a:rPr lang="en-US" i="1" dirty="0" smtClean="0">
                        <a:solidFill>
                          <a:srgbClr val="0000FF"/>
                        </a:solidFill>
                        <a:latin typeface="Cambria Math" panose="02040503050406030204" pitchFamily="18" charset="0"/>
                      </a:rPr>
                      <m:t>𝑆𝑆𝐵</m:t>
                    </m:r>
                    <m:r>
                      <a:rPr lang="en-US" i="1" baseline="-25000" dirty="0" smtClean="0">
                        <a:solidFill>
                          <a:srgbClr val="0000FF"/>
                        </a:solidFill>
                        <a:latin typeface="Cambria Math" panose="02040503050406030204" pitchFamily="18" charset="0"/>
                      </a:rPr>
                      <m:t>𝐹</m:t>
                    </m:r>
                  </m:oMath>
                </a14:m>
                <a:endParaRPr lang="en-US" baseline="-25000" dirty="0">
                  <a:solidFill>
                    <a:srgbClr val="0000FF"/>
                  </a:solidFill>
                </a:endParaRPr>
              </a:p>
              <a:p>
                <a:r>
                  <a:rPr lang="en-US" dirty="0"/>
                  <a:t>The equilibrium recruitment at </a:t>
                </a:r>
                <a14:m>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 </m:t>
                    </m:r>
                  </m:oMath>
                </a14:m>
                <a:r>
                  <a:rPr lang="en-US" dirty="0"/>
                  <a:t>is </a:t>
                </a:r>
                <a14:m>
                  <m:oMath xmlns:m="http://schemas.openxmlformats.org/officeDocument/2006/math">
                    <m:r>
                      <a:rPr lang="en-US" b="0" i="1" dirty="0" smtClean="0">
                        <a:solidFill>
                          <a:srgbClr val="0000FF"/>
                        </a:solidFill>
                        <a:latin typeface="Cambria Math" panose="02040503050406030204" pitchFamily="18" charset="0"/>
                      </a:rPr>
                      <m:t>𝑅</m:t>
                    </m:r>
                    <m:r>
                      <a:rPr lang="en-US" i="1" baseline="-25000" dirty="0" smtClean="0">
                        <a:solidFill>
                          <a:srgbClr val="0000FF"/>
                        </a:solidFill>
                        <a:latin typeface="Cambria Math" panose="02040503050406030204" pitchFamily="18" charset="0"/>
                      </a:rPr>
                      <m:t>𝐹</m:t>
                    </m:r>
                  </m:oMath>
                </a14:m>
                <a:endParaRPr lang="en-US" baseline="-25000" dirty="0"/>
              </a:p>
              <a:p>
                <a:endParaRPr lang="en-US" baseline="-25000" dirty="0"/>
              </a:p>
              <a:p>
                <a14:m>
                  <m:oMath xmlns:m="http://schemas.openxmlformats.org/officeDocument/2006/math">
                    <m:r>
                      <a:rPr lang="en-US" i="1" dirty="0" smtClean="0">
                        <a:solidFill>
                          <a:srgbClr val="0000FF"/>
                        </a:solidFill>
                        <a:latin typeface="Cambria Math" panose="02040503050406030204" pitchFamily="18" charset="0"/>
                      </a:rPr>
                      <m:t>𝑆𝑆𝐵</m:t>
                    </m:r>
                    <m:r>
                      <a:rPr lang="en-US" i="1" baseline="-25000" dirty="0" smtClean="0">
                        <a:solidFill>
                          <a:srgbClr val="0000FF"/>
                        </a:solidFill>
                        <a:latin typeface="Cambria Math" panose="02040503050406030204" pitchFamily="18" charset="0"/>
                      </a:rPr>
                      <m:t>𝐹</m:t>
                    </m:r>
                  </m:oMath>
                </a14:m>
                <a:r>
                  <a:rPr lang="en-US" baseline="-25000" dirty="0"/>
                  <a:t> </a:t>
                </a:r>
                <a:r>
                  <a:rPr lang="en-US" dirty="0"/>
                  <a:t>and</a:t>
                </a:r>
                <a:r>
                  <a:rPr lang="en-US" baseline="-25000" dirty="0"/>
                  <a:t>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baseline="-25000" dirty="0"/>
                  <a:t> </a:t>
                </a:r>
                <a:r>
                  <a:rPr lang="en-US" dirty="0"/>
                  <a:t>can be calculated for any </a:t>
                </a:r>
                <a14:m>
                  <m:oMath xmlns:m="http://schemas.openxmlformats.org/officeDocument/2006/math">
                    <m:r>
                      <a:rPr lang="en-US" i="1" dirty="0" smtClean="0">
                        <a:latin typeface="Cambria Math" panose="02040503050406030204" pitchFamily="18" charset="0"/>
                      </a:rPr>
                      <m:t>𝐹</m:t>
                    </m:r>
                  </m:oMath>
                </a14:m>
                <a:endParaRPr lang="en-US"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2"/>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1149671"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grpSp>
        <p:nvGrpSpPr>
          <p:cNvPr id="19" name="Group 18"/>
          <p:cNvGrpSpPr/>
          <p:nvPr/>
        </p:nvGrpSpPr>
        <p:grpSpPr>
          <a:xfrm>
            <a:off x="6991661" y="3206988"/>
            <a:ext cx="5200339" cy="3285887"/>
            <a:chOff x="3495830" y="2888662"/>
            <a:chExt cx="5200339" cy="3285887"/>
          </a:xfrm>
        </p:grpSpPr>
        <p:pic>
          <p:nvPicPr>
            <p:cNvPr id="12" name="Picture 11"/>
            <p:cNvPicPr>
              <a:picLocks noChangeAspect="1"/>
            </p:cNvPicPr>
            <p:nvPr/>
          </p:nvPicPr>
          <p:blipFill>
            <a:blip r:embed="rId3"/>
            <a:stretch>
              <a:fillRect/>
            </a:stretch>
          </p:blipFill>
          <p:spPr>
            <a:xfrm>
              <a:off x="3495830" y="3260408"/>
              <a:ext cx="5200339" cy="2914141"/>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7096876" y="2888662"/>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096876" y="2888662"/>
                  <a:ext cx="1185399" cy="369332"/>
                </a:xfrm>
                <a:prstGeom prst="rect">
                  <a:avLst/>
                </a:prstGeom>
                <a:blipFill>
                  <a:blip r:embed="rId4"/>
                  <a:stretch>
                    <a:fillRect l="-4639" t="-9836" b="-24590"/>
                  </a:stretch>
                </a:blipFill>
              </p:spPr>
              <p:txBody>
                <a:bodyPr/>
                <a:lstStyle/>
                <a:p>
                  <a:r>
                    <a:rPr lang="en-US">
                      <a:noFill/>
                    </a:rPr>
                    <a:t> </a:t>
                  </a:r>
                </a:p>
              </p:txBody>
            </p:sp>
          </mc:Fallback>
        </mc:AlternateContent>
        <p:cxnSp>
          <p:nvCxnSpPr>
            <p:cNvPr id="15" name="Straight Arrow Connector 14"/>
            <p:cNvCxnSpPr/>
            <p:nvPr/>
          </p:nvCxnSpPr>
          <p:spPr>
            <a:xfrm>
              <a:off x="7664211" y="3257994"/>
              <a:ext cx="1" cy="1771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flipH="1">
              <a:off x="6126982" y="3284005"/>
              <a:ext cx="12326" cy="1817931"/>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081925" y="5138411"/>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9069195" y="3214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9069195" y="3214762"/>
                <a:ext cx="1185399" cy="369332"/>
              </a:xfrm>
              <a:prstGeom prst="rect">
                <a:avLst/>
              </a:prstGeom>
              <a:blipFill>
                <a:blip r:embed="rId5"/>
                <a:stretch>
                  <a:fillRect l="-4639" t="-8197" b="-2459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F2FD1728-DD8A-40A0-AFD4-1E64BF0398DA}"/>
              </a:ext>
            </a:extLst>
          </p:cNvPr>
          <p:cNvCxnSpPr/>
          <p:nvPr/>
        </p:nvCxnSpPr>
        <p:spPr>
          <a:xfrm flipV="1">
            <a:off x="7536874" y="5347526"/>
            <a:ext cx="4337109" cy="5958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A62BFA-BB3D-4D10-869E-C49EDDD81EC4}"/>
              </a:ext>
            </a:extLst>
          </p:cNvPr>
          <p:cNvCxnSpPr>
            <a:cxnSpLocks/>
          </p:cNvCxnSpPr>
          <p:nvPr/>
        </p:nvCxnSpPr>
        <p:spPr>
          <a:xfrm flipV="1">
            <a:off x="7536874" y="4969163"/>
            <a:ext cx="4337109" cy="100209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034BE5-A61D-4D88-8A54-F94B8DCCDDD7}"/>
                  </a:ext>
                </a:extLst>
              </p:cNvPr>
              <p:cNvSpPr txBox="1"/>
              <p:nvPr/>
            </p:nvSpPr>
            <p:spPr>
              <a:xfrm rot="21091142">
                <a:off x="9451112" y="5506860"/>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7" name="TextBox 16">
                <a:extLst>
                  <a:ext uri="{FF2B5EF4-FFF2-40B4-BE49-F238E27FC236}">
                    <a16:creationId xmlns:a16="http://schemas.microsoft.com/office/drawing/2014/main" id="{40034BE5-A61D-4D88-8A54-F94B8DCCDDD7}"/>
                  </a:ext>
                </a:extLst>
              </p:cNvPr>
              <p:cNvSpPr txBox="1">
                <a:spLocks noRot="1" noChangeAspect="1" noMove="1" noResize="1" noEditPoints="1" noAdjustHandles="1" noChangeArrowheads="1" noChangeShapeType="1" noTextEdit="1"/>
              </p:cNvSpPr>
              <p:nvPr/>
            </p:nvSpPr>
            <p:spPr>
              <a:xfrm rot="21091142">
                <a:off x="9451112" y="5506860"/>
                <a:ext cx="2523320" cy="369332"/>
              </a:xfrm>
              <a:prstGeom prst="rect">
                <a:avLst/>
              </a:prstGeom>
              <a:blipFill>
                <a:blip r:embed="rId6"/>
                <a:stretch>
                  <a:fillRect l="-2148"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867E5C-D5DA-4D68-9785-10D97A0A3662}"/>
                  </a:ext>
                </a:extLst>
              </p:cNvPr>
              <p:cNvSpPr txBox="1"/>
              <p:nvPr/>
            </p:nvSpPr>
            <p:spPr>
              <a:xfrm rot="20786035">
                <a:off x="9717508" y="4796614"/>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0" name="TextBox 19">
                <a:extLst>
                  <a:ext uri="{FF2B5EF4-FFF2-40B4-BE49-F238E27FC236}">
                    <a16:creationId xmlns:a16="http://schemas.microsoft.com/office/drawing/2014/main" id="{7B867E5C-D5DA-4D68-9785-10D97A0A3662}"/>
                  </a:ext>
                </a:extLst>
              </p:cNvPr>
              <p:cNvSpPr txBox="1">
                <a:spLocks noRot="1" noChangeAspect="1" noMove="1" noResize="1" noEditPoints="1" noAdjustHandles="1" noChangeArrowheads="1" noChangeShapeType="1" noTextEdit="1"/>
              </p:cNvSpPr>
              <p:nvPr/>
            </p:nvSpPr>
            <p:spPr>
              <a:xfrm rot="20786035">
                <a:off x="9717508" y="4796614"/>
                <a:ext cx="2523320" cy="369332"/>
              </a:xfrm>
              <a:prstGeom prst="rect">
                <a:avLst/>
              </a:prstGeom>
              <a:blipFill>
                <a:blip r:embed="rId7"/>
                <a:stretch>
                  <a:fillRect l="-2153" b="-10191"/>
                </a:stretch>
              </a:blipFill>
            </p:spPr>
            <p:txBody>
              <a:bodyPr/>
              <a:lstStyle/>
              <a:p>
                <a:r>
                  <a:rPr lang="en-US">
                    <a:noFill/>
                  </a:rPr>
                  <a:t> </a:t>
                </a:r>
              </a:p>
            </p:txBody>
          </p:sp>
        </mc:Fallback>
      </mc:AlternateContent>
      <p:sp>
        <p:nvSpPr>
          <p:cNvPr id="4" name="TextBox 3"/>
          <p:cNvSpPr txBox="1"/>
          <p:nvPr/>
        </p:nvSpPr>
        <p:spPr>
          <a:xfrm>
            <a:off x="982662" y="4073236"/>
            <a:ext cx="5756351" cy="1015663"/>
          </a:xfrm>
          <a:prstGeom prst="rect">
            <a:avLst/>
          </a:prstGeom>
          <a:solidFill>
            <a:srgbClr val="FFFF00"/>
          </a:solidFill>
        </p:spPr>
        <p:txBody>
          <a:bodyPr wrap="square" rtlCol="0">
            <a:spAutoFit/>
          </a:bodyPr>
          <a:lstStyle/>
          <a:p>
            <a:r>
              <a:rPr lang="en-US" sz="2000" dirty="0" smtClean="0">
                <a:solidFill>
                  <a:srgbClr val="FF0000"/>
                </a:solidFill>
              </a:rPr>
              <a:t>Would be good to add the </a:t>
            </a:r>
            <a:r>
              <a:rPr lang="en-US" sz="2000" dirty="0" err="1" smtClean="0">
                <a:solidFill>
                  <a:srgbClr val="FF0000"/>
                </a:solidFill>
              </a:rPr>
              <a:t>Fcrash</a:t>
            </a:r>
            <a:r>
              <a:rPr lang="en-US" sz="2000" dirty="0" smtClean="0">
                <a:solidFill>
                  <a:srgbClr val="FF0000"/>
                </a:solidFill>
              </a:rPr>
              <a:t> line here and remind people they’ve seen it before (in the recruitment slides). The </a:t>
            </a:r>
            <a:r>
              <a:rPr lang="en-US" sz="2000" dirty="0" err="1" smtClean="0">
                <a:solidFill>
                  <a:srgbClr val="FF0000"/>
                </a:solidFill>
              </a:rPr>
              <a:t>Fcrash</a:t>
            </a:r>
            <a:r>
              <a:rPr lang="en-US" sz="2000" dirty="0" smtClean="0">
                <a:solidFill>
                  <a:srgbClr val="FF0000"/>
                </a:solidFill>
              </a:rPr>
              <a:t> line has a slope alpha</a:t>
            </a:r>
            <a:endParaRPr lang="en-US" sz="2000" dirty="0">
              <a:solidFill>
                <a:srgbClr val="FF0000"/>
              </a:solidFill>
            </a:endParaRPr>
          </a:p>
        </p:txBody>
      </p:sp>
    </p:spTree>
    <p:extLst>
      <p:ext uri="{BB962C8B-B14F-4D97-AF65-F5344CB8AC3E}">
        <p14:creationId xmlns:p14="http://schemas.microsoft.com/office/powerpoint/2010/main" val="395601898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1025948" cy="4351338"/>
              </a:xfrm>
            </p:spPr>
            <p:txBody>
              <a:bodyPr>
                <a:normAutofit/>
              </a:bodyPr>
              <a:lstStyle/>
              <a:p>
                <a:r>
                  <a:rPr lang="en-US" dirty="0"/>
                  <a:t>The equilibrium SSB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CA" dirty="0"/>
                  <a:t> from Equation 3 is: </a:t>
                </a:r>
                <a14:m>
                  <m:oMath xmlns:m="http://schemas.openxmlformats.org/officeDocument/2006/math">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𝑆𝑆𝐵</m:t>
                        </m:r>
                      </m:e>
                      <m:sub>
                        <m:r>
                          <a:rPr lang="en-US" sz="2000" b="0" i="1" smtClean="0">
                            <a:latin typeface="Cambria Math" panose="02040503050406030204" pitchFamily="18" charset="0"/>
                          </a:rPr>
                          <m:t>𝐹</m:t>
                        </m:r>
                      </m:sub>
                    </m:sSub>
                    <m:r>
                      <a:rPr lang="en-US" sz="2000" i="1">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𝐹</m:t>
                            </m:r>
                          </m:sub>
                        </m:sSub>
                        <m:r>
                          <a:rPr lang="en-US" i="1">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den>
                    </m:f>
                  </m:oMath>
                </a14:m>
                <a:endParaRPr lang="en-US" dirty="0"/>
              </a:p>
              <a:p>
                <a:endParaRPr lang="en-US" dirty="0"/>
              </a:p>
              <a:p>
                <a:r>
                  <a:rPr lang="en-US" dirty="0"/>
                  <a:t>The equilibrium recruitment (</a:t>
                </a:r>
                <a14:m>
                  <m:oMath xmlns:m="http://schemas.openxmlformats.org/officeDocument/2006/math">
                    <m:r>
                      <a:rPr lang="en-US" b="0" i="1" dirty="0" smtClean="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CA" dirty="0"/>
                  <a:t> from Equation 1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𝐹</m:t>
                        </m:r>
                      </m:sub>
                    </m:sSub>
                    <m:r>
                      <a:rPr lang="en-US" i="1">
                        <a:latin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ea typeface="Cambria Math" panose="02040503050406030204" pitchFamily="18" charset="0"/>
                              </a:rPr>
                              <m:t>𝐹</m:t>
                            </m:r>
                          </m:sub>
                        </m:sSub>
                      </m:num>
                      <m:den>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den>
                    </m:f>
                  </m:oMath>
                </a14:m>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1025948" cy="4351338"/>
              </a:xfrm>
              <a:blipFill>
                <a:blip r:embed="rId2"/>
                <a:stretch>
                  <a:fillRect l="-995" t="-420"/>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792691"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FDCB193-92AE-478B-93E6-5073A9DD598C}"/>
                  </a:ext>
                </a:extLst>
              </p:cNvPr>
              <p:cNvSpPr txBox="1"/>
              <p:nvPr/>
            </p:nvSpPr>
            <p:spPr>
              <a:xfrm>
                <a:off x="1698629" y="4482631"/>
                <a:ext cx="8681776" cy="1077218"/>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CA" sz="3200" dirty="0"/>
                  <a:t>Now that we can calculate the </a:t>
                </a:r>
                <a:r>
                  <a:rPr lang="en-US" sz="3200" dirty="0"/>
                  <a:t>equilibrium SSB for any </a:t>
                </a:r>
                <a14:m>
                  <m:oMath xmlns:m="http://schemas.openxmlformats.org/officeDocument/2006/math">
                    <m:r>
                      <a:rPr lang="en-US" sz="3200" i="1" dirty="0" smtClean="0">
                        <a:latin typeface="Cambria Math" panose="02040503050406030204" pitchFamily="18" charset="0"/>
                      </a:rPr>
                      <m:t>𝐹</m:t>
                    </m:r>
                  </m:oMath>
                </a14:m>
                <a:r>
                  <a:rPr lang="en-US" sz="3200" dirty="0"/>
                  <a:t>, we can calculate the MSY reference points</a:t>
                </a:r>
                <a:endParaRPr lang="en-CA" sz="3200" dirty="0"/>
              </a:p>
            </p:txBody>
          </p:sp>
        </mc:Choice>
        <mc:Fallback>
          <p:sp>
            <p:nvSpPr>
              <p:cNvPr id="4" name="TextBox 3">
                <a:extLst>
                  <a:ext uri="{FF2B5EF4-FFF2-40B4-BE49-F238E27FC236}">
                    <a16:creationId xmlns:a16="http://schemas.microsoft.com/office/drawing/2014/main" id="{0FDCB193-92AE-478B-93E6-5073A9DD598C}"/>
                  </a:ext>
                </a:extLst>
              </p:cNvPr>
              <p:cNvSpPr txBox="1">
                <a:spLocks noRot="1" noChangeAspect="1" noMove="1" noResize="1" noEditPoints="1" noAdjustHandles="1" noChangeArrowheads="1" noChangeShapeType="1" noTextEdit="1"/>
              </p:cNvSpPr>
              <p:nvPr/>
            </p:nvSpPr>
            <p:spPr>
              <a:xfrm>
                <a:off x="1698629" y="4482631"/>
                <a:ext cx="8681776" cy="1077218"/>
              </a:xfrm>
              <a:prstGeom prst="rect">
                <a:avLst/>
              </a:prstGeom>
              <a:blipFill>
                <a:blip r:embed="rId3"/>
                <a:stretch>
                  <a:fillRect l="-210" t="-6704" r="-1192" b="-17318"/>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838198" y="5683740"/>
                <a:ext cx="10792691" cy="795731"/>
              </a:xfrm>
              <a:prstGeom prst="rect">
                <a:avLst/>
              </a:prstGeom>
              <a:solidFill>
                <a:srgbClr val="FFFF00"/>
              </a:solidFill>
            </p:spPr>
            <p:txBody>
              <a:bodyPr wrap="square" rtlCol="0">
                <a:spAutoFit/>
              </a:bodyPr>
              <a:lstStyle/>
              <a:p>
                <a:r>
                  <a:rPr lang="en-US" dirty="0" smtClean="0">
                    <a:solidFill>
                      <a:srgbClr val="FF0000"/>
                    </a:solidFill>
                  </a:rPr>
                  <a:t>I think it is better to start with </a:t>
                </a:r>
                <a14:m>
                  <m:oMath xmlns:m="http://schemas.openxmlformats.org/officeDocument/2006/math">
                    <m:sSub>
                      <m:sSubPr>
                        <m:ctrlPr>
                          <a:rPr lang="en-CA" sz="1400" i="1">
                            <a:solidFill>
                              <a:srgbClr val="FF0000"/>
                            </a:solidFill>
                            <a:latin typeface="Cambria Math" panose="02040503050406030204" pitchFamily="18" charset="0"/>
                          </a:rPr>
                        </m:ctrlPr>
                      </m:sSubPr>
                      <m:e>
                        <m:r>
                          <a:rPr lang="en-US" sz="1400" b="0" i="1" smtClean="0">
                            <a:solidFill>
                              <a:srgbClr val="FF0000"/>
                            </a:solidFill>
                            <a:latin typeface="Cambria Math" panose="02040503050406030204" pitchFamily="18" charset="0"/>
                            <a:ea typeface="Cambria Math" panose="02040503050406030204" pitchFamily="18" charset="0"/>
                          </a:rPr>
                          <m:t>𝑅</m:t>
                        </m:r>
                      </m:e>
                      <m:sub>
                        <m:r>
                          <a:rPr lang="en-US" sz="1400" i="1">
                            <a:solidFill>
                              <a:srgbClr val="FF0000"/>
                            </a:solidFill>
                            <a:latin typeface="Cambria Math" panose="02040503050406030204" pitchFamily="18" charset="0"/>
                          </a:rPr>
                          <m:t>𝐹</m:t>
                        </m:r>
                      </m:sub>
                    </m:sSub>
                    <m:r>
                      <a:rPr lang="en-US" sz="1400"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ea typeface="Cambria Math" panose="02040503050406030204" pitchFamily="18" charset="0"/>
                          </a:rPr>
                          <m:t>𝛼</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𝐹</m:t>
                            </m:r>
                          </m:sub>
                        </m:sSub>
                        <m:r>
                          <a:rPr lang="en-US" i="1">
                            <a:solidFill>
                              <a:srgbClr val="FF0000"/>
                            </a:solidFill>
                            <a:latin typeface="Cambria Math" panose="02040503050406030204" pitchFamily="18" charset="0"/>
                          </a:rPr>
                          <m:t>−1</m:t>
                        </m:r>
                      </m:num>
                      <m:den>
                        <m:r>
                          <a:rPr lang="en-US" i="1">
                            <a:solidFill>
                              <a:srgbClr val="FF0000"/>
                            </a:solidFill>
                            <a:latin typeface="Cambria Math" panose="02040503050406030204" pitchFamily="18" charset="0"/>
                            <a:ea typeface="Cambria Math" panose="02040503050406030204" pitchFamily="18" charset="0"/>
                          </a:rPr>
                          <m:t>𝛽</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𝐹</m:t>
                            </m:r>
                          </m:sub>
                        </m:sSub>
                      </m:den>
                    </m:f>
                  </m:oMath>
                </a14:m>
                <a:r>
                  <a:rPr lang="en-US" dirty="0" smtClean="0">
                    <a:solidFill>
                      <a:srgbClr val="FF0000"/>
                    </a:solidFill>
                  </a:rPr>
                  <a:t> because this is actually the expression for the SRR. Then SSBF is simply SSB per recruit x # recruits. More logical. See next slide as an alternative to this one</a:t>
                </a:r>
                <a:endParaRPr lang="en-US" dirty="0">
                  <a:solidFill>
                    <a:srgbClr val="FF0000"/>
                  </a:solidFill>
                </a:endParaRPr>
              </a:p>
            </p:txBody>
          </p:sp>
        </mc:Choice>
        <mc:Fallback>
          <p:sp>
            <p:nvSpPr>
              <p:cNvPr id="5" name="TextBox 4"/>
              <p:cNvSpPr txBox="1">
                <a:spLocks noRot="1" noChangeAspect="1" noMove="1" noResize="1" noEditPoints="1" noAdjustHandles="1" noChangeArrowheads="1" noChangeShapeType="1" noTextEdit="1"/>
              </p:cNvSpPr>
              <p:nvPr/>
            </p:nvSpPr>
            <p:spPr>
              <a:xfrm>
                <a:off x="838198" y="5683740"/>
                <a:ext cx="10792691" cy="795731"/>
              </a:xfrm>
              <a:prstGeom prst="rect">
                <a:avLst/>
              </a:prstGeom>
              <a:blipFill>
                <a:blip r:embed="rId4"/>
                <a:stretch>
                  <a:fillRect l="-452" b="-10687"/>
                </a:stretch>
              </a:blipFill>
            </p:spPr>
            <p:txBody>
              <a:bodyPr/>
              <a:lstStyle/>
              <a:p>
                <a:r>
                  <a:rPr lang="en-US">
                    <a:noFill/>
                  </a:rPr>
                  <a:t> </a:t>
                </a:r>
              </a:p>
            </p:txBody>
          </p:sp>
        </mc:Fallback>
      </mc:AlternateContent>
    </p:spTree>
    <p:extLst>
      <p:ext uri="{BB962C8B-B14F-4D97-AF65-F5344CB8AC3E}">
        <p14:creationId xmlns:p14="http://schemas.microsoft.com/office/powerpoint/2010/main" val="187701502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30623" y="1825625"/>
                <a:ext cx="11025948" cy="4351338"/>
              </a:xfrm>
            </p:spPr>
            <p:txBody>
              <a:bodyPr>
                <a:normAutofit/>
              </a:bodyPr>
              <a:lstStyle/>
              <a:p>
                <a:r>
                  <a:rPr lang="en-US" dirty="0" smtClean="0"/>
                  <a:t>The equilibrium recruitment </a:t>
                </a:r>
                <a:r>
                  <a:rPr lang="en-US" dirty="0"/>
                  <a:t>(</a:t>
                </a:r>
                <a14:m>
                  <m:oMath xmlns:m="http://schemas.openxmlformats.org/officeDocument/2006/math">
                    <m:r>
                      <a:rPr lang="en-US" b="0" i="1" dirty="0" smtClean="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CA" dirty="0"/>
                  <a:t> </a:t>
                </a:r>
                <a:r>
                  <a:rPr lang="en-CA" dirty="0" smtClean="0"/>
                  <a:t>is</a:t>
                </a:r>
                <a:r>
                  <a:rPr lang="en-CA" dirty="0"/>
                  <a:t>: </a:t>
                </a:r>
                <a14:m>
                  <m:oMath xmlns:m="http://schemas.openxmlformats.org/officeDocument/2006/math">
                    <m:sSub>
                      <m:sSubPr>
                        <m:ctrlPr>
                          <a:rPr lang="en-CA" sz="2000" i="1">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𝐹</m:t>
                        </m:r>
                      </m:sub>
                    </m:sSub>
                    <m:r>
                      <a:rPr lang="en-US" sz="2000" i="1">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𝐹</m:t>
                            </m:r>
                          </m:sub>
                        </m:sSub>
                        <m:r>
                          <a:rPr lang="en-US" i="1">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𝐹</m:t>
                            </m:r>
                          </m:sub>
                        </m:sSub>
                      </m:den>
                    </m:f>
                  </m:oMath>
                </a14:m>
                <a:endParaRPr lang="en-US" dirty="0"/>
              </a:p>
              <a:p>
                <a:endParaRPr lang="en-US" dirty="0"/>
              </a:p>
              <a:p>
                <a:r>
                  <a:rPr lang="en-US" dirty="0"/>
                  <a:t>The equilibrium </a:t>
                </a:r>
                <a:r>
                  <a:rPr lang="en-US" dirty="0" smtClean="0"/>
                  <a:t>SSB </a:t>
                </a:r>
                <a:r>
                  <a:rPr lang="en-US" dirty="0"/>
                  <a:t>(</a:t>
                </a:r>
                <a14:m>
                  <m:oMath xmlns:m="http://schemas.openxmlformats.org/officeDocument/2006/math">
                    <m:r>
                      <a:rPr lang="en-US" b="0" i="1" dirty="0" smtClean="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a:t>
                </a:r>
                <a:r>
                  <a:rPr lang="en-CA" dirty="0" smtClean="0"/>
                  <a:t>is then: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𝑆𝑆𝐵</m:t>
                        </m:r>
                      </m:e>
                      <m:sub>
                        <m:r>
                          <a:rPr lang="en-US" i="1">
                            <a:latin typeface="Cambria Math" panose="02040503050406030204" pitchFamily="18" charset="0"/>
                          </a:rPr>
                          <m:t>𝐹</m:t>
                        </m:r>
                      </m:sub>
                    </m:sSub>
                    <m:r>
                      <a:rPr lang="en-US" i="1">
                        <a:latin typeface="Cambria Math" panose="02040503050406030204" pitchFamily="18" charset="0"/>
                      </a:rPr>
                      <m:t>=</m:t>
                    </m:r>
                    <m:sSub>
                      <m:sSubPr>
                        <m:ctrlPr>
                          <a:rPr lang="en-CA"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𝐹</m:t>
                        </m:r>
                      </m:sub>
                    </m:sSub>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endParaRPr lang="en-CA" dirty="0"/>
              </a:p>
              <a:p>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30623" y="1825625"/>
                <a:ext cx="11025948" cy="4351338"/>
              </a:xfrm>
              <a:blipFill>
                <a:blip r:embed="rId2"/>
                <a:stretch>
                  <a:fillRect l="-995" t="-420"/>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792691" cy="1325563"/>
          </a:xfrm>
        </p:spPr>
        <p:txBody>
          <a:bodyPr>
            <a:normAutofit/>
          </a:bodyPr>
          <a:lstStyle/>
          <a:p>
            <a:r>
              <a:rPr lang="en-US" sz="3600" dirty="0" smtClean="0">
                <a:solidFill>
                  <a:srgbClr val="FF0000"/>
                </a:solidFill>
              </a:rPr>
              <a:t>ALTERNATIVE SLIDE: </a:t>
            </a:r>
            <a:r>
              <a:rPr lang="en-US" sz="3600" dirty="0" smtClean="0"/>
              <a:t>Reference </a:t>
            </a:r>
            <a:r>
              <a:rPr lang="en-US" sz="3600" dirty="0"/>
              <a:t>Points </a:t>
            </a:r>
            <a:r>
              <a:rPr lang="en-US" sz="3600" b="1" dirty="0">
                <a:solidFill>
                  <a:srgbClr val="0000FF"/>
                </a:solidFill>
              </a:rPr>
              <a:t>2. Equilibrium Biomass and Recruitment </a:t>
            </a:r>
            <a:endParaRPr lang="en-CA" sz="3600" b="1"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FDCB193-92AE-478B-93E6-5073A9DD598C}"/>
                  </a:ext>
                </a:extLst>
              </p:cNvPr>
              <p:cNvSpPr txBox="1"/>
              <p:nvPr/>
            </p:nvSpPr>
            <p:spPr>
              <a:xfrm>
                <a:off x="1698629" y="4482631"/>
                <a:ext cx="8681776" cy="1077218"/>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sz="3200" dirty="0"/>
                  <a:t>Now that we can calculate the </a:t>
                </a:r>
                <a:r>
                  <a:rPr lang="en-US" sz="3200" dirty="0"/>
                  <a:t>equilibrium SSB for any </a:t>
                </a:r>
                <a14:m>
                  <m:oMath xmlns:m="http://schemas.openxmlformats.org/officeDocument/2006/math">
                    <m:r>
                      <a:rPr lang="en-US" sz="3200" i="1" dirty="0" smtClean="0">
                        <a:latin typeface="Cambria Math" panose="02040503050406030204" pitchFamily="18" charset="0"/>
                      </a:rPr>
                      <m:t>𝐹</m:t>
                    </m:r>
                  </m:oMath>
                </a14:m>
                <a:r>
                  <a:rPr lang="en-US" sz="3200" dirty="0"/>
                  <a:t>, we can calculate the MSY reference points</a:t>
                </a:r>
                <a:endParaRPr lang="en-CA" sz="3200" dirty="0"/>
              </a:p>
            </p:txBody>
          </p:sp>
        </mc:Choice>
        <mc:Fallback>
          <p:sp>
            <p:nvSpPr>
              <p:cNvPr id="4" name="TextBox 3">
                <a:extLst>
                  <a:ext uri="{FF2B5EF4-FFF2-40B4-BE49-F238E27FC236}">
                    <a16:creationId xmlns:a16="http://schemas.microsoft.com/office/drawing/2014/main" id="{0FDCB193-92AE-478B-93E6-5073A9DD598C}"/>
                  </a:ext>
                </a:extLst>
              </p:cNvPr>
              <p:cNvSpPr txBox="1">
                <a:spLocks noRot="1" noChangeAspect="1" noMove="1" noResize="1" noEditPoints="1" noAdjustHandles="1" noChangeArrowheads="1" noChangeShapeType="1" noTextEdit="1"/>
              </p:cNvSpPr>
              <p:nvPr/>
            </p:nvSpPr>
            <p:spPr>
              <a:xfrm>
                <a:off x="1698629" y="4482631"/>
                <a:ext cx="8681776" cy="1077218"/>
              </a:xfrm>
              <a:prstGeom prst="rect">
                <a:avLst/>
              </a:prstGeom>
              <a:blipFill>
                <a:blip r:embed="rId3"/>
                <a:stretch>
                  <a:fillRect l="-210" t="-6704" r="-1192" b="-1731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73340723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b="1" dirty="0">
              <a:solidFill>
                <a:srgbClr val="C0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82782" y="1389206"/>
                <a:ext cx="10875818" cy="1931728"/>
              </a:xfrm>
            </p:spPr>
            <p:txBody>
              <a:bodyPr>
                <a:noAutofit/>
              </a:bodyPr>
              <a:lstStyle/>
              <a:p>
                <a:r>
                  <a:rPr lang="en-US" dirty="0"/>
                  <a:t>Equilibrium MSY reference points can be determined from calculating: </a:t>
                </a:r>
              </a:p>
              <a:p>
                <a:pPr lvl="1"/>
                <a:r>
                  <a:rPr lang="en-US" u="sng" dirty="0"/>
                  <a:t>Yield</a:t>
                </a:r>
                <a:r>
                  <a:rPr lang="en-US" dirty="0"/>
                  <a:t> = YPR × Equilibrium Recruitment, and </a:t>
                </a:r>
              </a:p>
              <a:p>
                <a:pPr lvl="1"/>
                <a:r>
                  <a:rPr lang="en-US" u="sng" dirty="0"/>
                  <a:t>Equilibrium SSB</a:t>
                </a:r>
                <a:r>
                  <a:rPr lang="en-US" dirty="0"/>
                  <a:t> </a:t>
                </a:r>
              </a:p>
              <a:p>
                <a:pPr marL="0" indent="0">
                  <a:buNone/>
                </a:pPr>
                <a:r>
                  <a:rPr lang="en-US" dirty="0"/>
                  <a:t>over a range of </a:t>
                </a:r>
                <a14:m>
                  <m:oMath xmlns:m="http://schemas.openxmlformats.org/officeDocument/2006/math">
                    <m:r>
                      <a:rPr lang="en-US" i="1" dirty="0" smtClean="0">
                        <a:latin typeface="Cambria Math" panose="02040503050406030204" pitchFamily="18" charset="0"/>
                      </a:rPr>
                      <m:t>𝐹</m:t>
                    </m:r>
                  </m:oMath>
                </a14:m>
                <a:r>
                  <a:rPr lang="en-US" dirty="0"/>
                  <a:t> values using the formulas presented on previous slides.</a:t>
                </a:r>
              </a:p>
              <a:p>
                <a:endParaRPr lang="en-CA" baseline="-25000" dirty="0"/>
              </a:p>
              <a:p>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82782" y="1389206"/>
                <a:ext cx="10875818" cy="1931728"/>
              </a:xfrm>
              <a:blipFill>
                <a:blip r:embed="rId2"/>
                <a:stretch>
                  <a:fillRect l="-1120" t="-5363" b="-631"/>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spTree>
    <p:extLst>
      <p:ext uri="{BB962C8B-B14F-4D97-AF65-F5344CB8AC3E}">
        <p14:creationId xmlns:p14="http://schemas.microsoft.com/office/powerpoint/2010/main" val="299432100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dirty="0">
              <a:solidFill>
                <a:srgbClr val="C0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89709" y="1435096"/>
                <a:ext cx="10515600" cy="1931728"/>
              </a:xfrm>
            </p:spPr>
            <p:txBody>
              <a:bodyPr>
                <a:normAutofit fontScale="85000" lnSpcReduction="10000"/>
              </a:bodyPr>
              <a:lstStyle/>
              <a:p>
                <a14:m>
                  <m:oMath xmlns:m="http://schemas.openxmlformats.org/officeDocument/2006/math">
                    <m:r>
                      <a:rPr lang="en-CA" i="1" dirty="0" smtClean="0">
                        <a:solidFill>
                          <a:schemeClr val="accent2"/>
                        </a:solidFill>
                        <a:latin typeface="Cambria Math" panose="02040503050406030204" pitchFamily="18" charset="0"/>
                      </a:rPr>
                      <m:t>𝐹</m:t>
                    </m:r>
                    <m:r>
                      <a:rPr lang="en-CA" i="1" baseline="-25000" dirty="0">
                        <a:solidFill>
                          <a:schemeClr val="accent2"/>
                        </a:solidFill>
                        <a:latin typeface="Cambria Math" panose="02040503050406030204" pitchFamily="18" charset="0"/>
                      </a:rPr>
                      <m:t>𝑀𝑆𝑌</m:t>
                    </m:r>
                    <m:r>
                      <m:rPr>
                        <m:nor/>
                      </m:rPr>
                      <a:rPr lang="en-CA" baseline="-25000" dirty="0"/>
                      <m:t> </m:t>
                    </m:r>
                    <m:r>
                      <m:rPr>
                        <m:nor/>
                      </m:rPr>
                      <a:rPr lang="en-CA" dirty="0"/>
                      <m:t>= </m:t>
                    </m:r>
                    <m:r>
                      <m:rPr>
                        <m:nor/>
                      </m:rPr>
                      <a:rPr lang="en-CA" dirty="0"/>
                      <m:t>Fishing</m:t>
                    </m:r>
                    <m:r>
                      <m:rPr>
                        <m:nor/>
                      </m:rPr>
                      <a:rPr lang="en-CA" dirty="0"/>
                      <m:t> </m:t>
                    </m:r>
                    <m:r>
                      <m:rPr>
                        <m:nor/>
                      </m:rPr>
                      <a:rPr lang="en-CA" dirty="0"/>
                      <m:t>mortality</m:t>
                    </m:r>
                    <m:r>
                      <m:rPr>
                        <m:nor/>
                      </m:rPr>
                      <a:rPr lang="en-CA" dirty="0"/>
                      <m:t> </m:t>
                    </m:r>
                    <m:r>
                      <m:rPr>
                        <m:nor/>
                      </m:rPr>
                      <a:rPr lang="en-CA" dirty="0"/>
                      <m:t>rate</m:t>
                    </m:r>
                    <m:r>
                      <m:rPr>
                        <m:nor/>
                      </m:rPr>
                      <a:rPr lang="en-CA" dirty="0"/>
                      <m:t> </m:t>
                    </m:r>
                    <m:r>
                      <m:rPr>
                        <m:nor/>
                      </m:rPr>
                      <a:rPr lang="en-CA" dirty="0"/>
                      <m:t>that</m:t>
                    </m:r>
                    <m:r>
                      <m:rPr>
                        <m:nor/>
                      </m:rPr>
                      <a:rPr lang="en-CA" dirty="0"/>
                      <m:t> </m:t>
                    </m:r>
                    <m:r>
                      <m:rPr>
                        <m:nor/>
                      </m:rPr>
                      <a:rPr lang="en-CA" dirty="0"/>
                      <m:t>results</m:t>
                    </m:r>
                    <m:r>
                      <m:rPr>
                        <m:nor/>
                      </m:rPr>
                      <a:rPr lang="en-CA" dirty="0"/>
                      <m:t> </m:t>
                    </m:r>
                    <m:r>
                      <m:rPr>
                        <m:nor/>
                      </m:rPr>
                      <a:rPr lang="en-CA" dirty="0"/>
                      <m:t>in</m:t>
                    </m:r>
                    <m:r>
                      <m:rPr>
                        <m:nor/>
                      </m:rPr>
                      <a:rPr lang="en-CA" dirty="0"/>
                      <m:t> </m:t>
                    </m:r>
                    <m:r>
                      <m:rPr>
                        <m:nor/>
                      </m:rPr>
                      <a:rPr lang="en-US" dirty="0"/>
                      <m:t>maximum</m:t>
                    </m:r>
                    <m:r>
                      <m:rPr>
                        <m:nor/>
                      </m:rPr>
                      <a:rPr lang="en-US" dirty="0"/>
                      <m:t> </m:t>
                    </m:r>
                    <m:r>
                      <m:rPr>
                        <m:nor/>
                      </m:rPr>
                      <a:rPr lang="en-US" dirty="0"/>
                      <m:t>yield</m:t>
                    </m:r>
                    <m:r>
                      <m:rPr>
                        <m:nor/>
                      </m:rPr>
                      <a:rPr lang="en-CA" dirty="0"/>
                      <m:t> </m:t>
                    </m:r>
                    <m:r>
                      <m:rPr>
                        <m:nor/>
                      </m:rPr>
                      <a:rPr lang="en-CA" dirty="0"/>
                      <m:t>over</m:t>
                    </m:r>
                    <m:r>
                      <m:rPr>
                        <m:nor/>
                      </m:rPr>
                      <a:rPr lang="en-CA" dirty="0"/>
                      <m:t> </m:t>
                    </m:r>
                    <m:r>
                      <m:rPr>
                        <m:nor/>
                      </m:rPr>
                      <a:rPr lang="en-CA" dirty="0"/>
                      <m:t>the</m:t>
                    </m:r>
                    <m:r>
                      <m:rPr>
                        <m:nor/>
                      </m:rPr>
                      <a:rPr lang="en-CA" dirty="0"/>
                      <m:t> </m:t>
                    </m:r>
                    <m:r>
                      <m:rPr>
                        <m:nor/>
                      </m:rPr>
                      <a:rPr lang="en-CA" dirty="0"/>
                      <m:t>long</m:t>
                    </m:r>
                    <m:r>
                      <m:rPr>
                        <m:nor/>
                      </m:rPr>
                      <a:rPr lang="en-CA" dirty="0"/>
                      <m:t> </m:t>
                    </m:r>
                    <m:r>
                      <m:rPr>
                        <m:nor/>
                      </m:rPr>
                      <a:rPr lang="en-CA" dirty="0"/>
                      <m:t>term</m:t>
                    </m:r>
                  </m:oMath>
                </a14:m>
                <a:endParaRPr lang="en-US" baseline="-25000" dirty="0"/>
              </a:p>
              <a:p>
                <a14:m>
                  <m:oMath xmlns:m="http://schemas.openxmlformats.org/officeDocument/2006/math">
                    <m:r>
                      <a:rPr lang="en-CA" i="1" dirty="0">
                        <a:solidFill>
                          <a:srgbClr val="C00000"/>
                        </a:solidFill>
                        <a:latin typeface="Cambria Math" panose="02040503050406030204" pitchFamily="18" charset="0"/>
                      </a:rPr>
                      <m:t>𝑀𝑆𝑌</m:t>
                    </m:r>
                    <m:r>
                      <m:rPr>
                        <m:nor/>
                      </m:rPr>
                      <a:rPr lang="en-CA" dirty="0"/>
                      <m:t> = </m:t>
                    </m:r>
                    <m:r>
                      <m:rPr>
                        <m:nor/>
                      </m:rPr>
                      <a:rPr lang="en-CA" dirty="0"/>
                      <m:t>the</m:t>
                    </m:r>
                    <m:r>
                      <m:rPr>
                        <m:nor/>
                      </m:rPr>
                      <a:rPr lang="en-CA" dirty="0"/>
                      <m:t> </m:t>
                    </m:r>
                    <m:r>
                      <m:rPr>
                        <m:nor/>
                      </m:rPr>
                      <a:rPr lang="en-CA" dirty="0"/>
                      <m:t>largest</m:t>
                    </m:r>
                    <m:r>
                      <m:rPr>
                        <m:nor/>
                      </m:rPr>
                      <a:rPr lang="en-CA" dirty="0"/>
                      <m:t> </m:t>
                    </m:r>
                    <m:r>
                      <m:rPr>
                        <m:nor/>
                      </m:rPr>
                      <a:rPr lang="en-CA" dirty="0"/>
                      <m:t>catch</m:t>
                    </m:r>
                    <m:r>
                      <m:rPr>
                        <m:nor/>
                      </m:rPr>
                      <a:rPr lang="en-CA" dirty="0"/>
                      <m:t> </m:t>
                    </m:r>
                    <m:r>
                      <m:rPr>
                        <m:nor/>
                      </m:rPr>
                      <a:rPr lang="en-US" b="0" i="0" dirty="0" smtClean="0"/>
                      <m:t>(</m:t>
                    </m:r>
                    <m:r>
                      <m:rPr>
                        <m:nor/>
                      </m:rPr>
                      <a:rPr lang="en-US" b="0" i="0" dirty="0" smtClean="0"/>
                      <m:t>yield</m:t>
                    </m:r>
                    <m:r>
                      <m:rPr>
                        <m:nor/>
                      </m:rPr>
                      <a:rPr lang="en-US" b="0" i="0" dirty="0" smtClean="0"/>
                      <m:t>) </m:t>
                    </m:r>
                    <m:r>
                      <m:rPr>
                        <m:nor/>
                      </m:rPr>
                      <a:rPr lang="en-CA" dirty="0"/>
                      <m:t>that</m:t>
                    </m:r>
                    <m:r>
                      <m:rPr>
                        <m:nor/>
                      </m:rPr>
                      <a:rPr lang="en-CA" dirty="0"/>
                      <m:t> </m:t>
                    </m:r>
                    <m:r>
                      <m:rPr>
                        <m:nor/>
                      </m:rPr>
                      <a:rPr lang="en-CA" dirty="0"/>
                      <m:t>can</m:t>
                    </m:r>
                    <m:r>
                      <m:rPr>
                        <m:nor/>
                      </m:rPr>
                      <a:rPr lang="en-CA" dirty="0"/>
                      <m:t> </m:t>
                    </m:r>
                    <m:r>
                      <m:rPr>
                        <m:nor/>
                      </m:rPr>
                      <a:rPr lang="en-CA" dirty="0"/>
                      <m:t>be</m:t>
                    </m:r>
                    <m:r>
                      <m:rPr>
                        <m:nor/>
                      </m:rPr>
                      <a:rPr lang="en-CA" dirty="0"/>
                      <m:t> </m:t>
                    </m:r>
                    <m:r>
                      <m:rPr>
                        <m:nor/>
                      </m:rPr>
                      <a:rPr lang="en-CA" dirty="0"/>
                      <m:t>continuously</m:t>
                    </m:r>
                    <m:r>
                      <m:rPr>
                        <m:nor/>
                      </m:rPr>
                      <a:rPr lang="en-CA" dirty="0"/>
                      <m:t> </m:t>
                    </m:r>
                    <m:r>
                      <m:rPr>
                        <m:nor/>
                      </m:rPr>
                      <a:rPr lang="en-CA" dirty="0"/>
                      <m:t>removed</m:t>
                    </m:r>
                    <m:r>
                      <m:rPr>
                        <m:nor/>
                      </m:rPr>
                      <a:rPr lang="en-CA" dirty="0"/>
                      <m:t> </m:t>
                    </m:r>
                    <m:r>
                      <m:rPr>
                        <m:nor/>
                      </m:rPr>
                      <a:rPr lang="en-CA" dirty="0"/>
                      <m:t>from</m:t>
                    </m:r>
                    <m:r>
                      <m:rPr>
                        <m:nor/>
                      </m:rPr>
                      <a:rPr lang="en-CA" dirty="0"/>
                      <m:t> </m:t>
                    </m:r>
                    <m:r>
                      <m:rPr>
                        <m:nor/>
                      </m:rPr>
                      <a:rPr lang="en-CA" dirty="0"/>
                      <m:t>the</m:t>
                    </m:r>
                    <m:r>
                      <m:rPr>
                        <m:nor/>
                      </m:rPr>
                      <a:rPr lang="en-CA" dirty="0"/>
                      <m:t> </m:t>
                    </m:r>
                    <m:r>
                      <m:rPr>
                        <m:nor/>
                      </m:rPr>
                      <a:rPr lang="en-CA" dirty="0"/>
                      <m:t>stock</m:t>
                    </m:r>
                    <m:r>
                      <m:rPr>
                        <m:nor/>
                      </m:rPr>
                      <a:rPr lang="en-CA" dirty="0"/>
                      <m:t> </m:t>
                    </m:r>
                    <m:r>
                      <m:rPr>
                        <m:nor/>
                      </m:rPr>
                      <a:rPr lang="en-CA" dirty="0"/>
                      <m:t>assuming</m:t>
                    </m:r>
                    <m:r>
                      <m:rPr>
                        <m:nor/>
                      </m:rPr>
                      <a:rPr lang="en-CA" dirty="0"/>
                      <m:t> </m:t>
                    </m:r>
                    <m:r>
                      <m:rPr>
                        <m:nor/>
                      </m:rPr>
                      <a:rPr lang="en-CA" dirty="0"/>
                      <m:t>constant</m:t>
                    </m:r>
                    <m:r>
                      <m:rPr>
                        <m:nor/>
                      </m:rPr>
                      <a:rPr lang="en-CA" dirty="0"/>
                      <m:t> </m:t>
                    </m:r>
                    <m:r>
                      <m:rPr>
                        <m:nor/>
                      </m:rPr>
                      <a:rPr lang="en-CA" dirty="0"/>
                      <m:t>environmental</m:t>
                    </m:r>
                    <m:r>
                      <m:rPr>
                        <m:nor/>
                      </m:rPr>
                      <a:rPr lang="en-CA" dirty="0"/>
                      <m:t> </m:t>
                    </m:r>
                    <m:r>
                      <m:rPr>
                        <m:nor/>
                      </m:rPr>
                      <a:rPr lang="en-CA" dirty="0"/>
                      <m:t>conditions</m:t>
                    </m:r>
                    <m:r>
                      <m:rPr>
                        <m:nor/>
                      </m:rPr>
                      <a:rPr lang="en-CA" dirty="0"/>
                      <m:t> (</m:t>
                    </m:r>
                    <m:r>
                      <m:rPr>
                        <m:nor/>
                      </m:rPr>
                      <a:rPr lang="en-CA" dirty="0"/>
                      <m:t>equilibrium</m:t>
                    </m:r>
                    <m:r>
                      <m:rPr>
                        <m:nor/>
                      </m:rPr>
                      <a:rPr lang="en-CA" dirty="0"/>
                      <m:t>)</m:t>
                    </m:r>
                  </m:oMath>
                </a14:m>
                <a:endParaRPr lang="en-CA" dirty="0"/>
              </a:p>
              <a:p>
                <a14:m>
                  <m:oMath xmlns:m="http://schemas.openxmlformats.org/officeDocument/2006/math">
                    <m:r>
                      <a:rPr lang="en-CA" i="1" dirty="0" smtClean="0">
                        <a:solidFill>
                          <a:srgbClr val="0000FF"/>
                        </a:solidFill>
                        <a:latin typeface="Cambria Math" panose="02040503050406030204" pitchFamily="18" charset="0"/>
                      </a:rPr>
                      <m:t>𝐵</m:t>
                    </m:r>
                    <m:r>
                      <a:rPr lang="en-CA" i="1" baseline="-25000" dirty="0">
                        <a:solidFill>
                          <a:srgbClr val="0000FF"/>
                        </a:solidFill>
                        <a:latin typeface="Cambria Math" panose="02040503050406030204" pitchFamily="18" charset="0"/>
                      </a:rPr>
                      <m:t>𝑀𝑆𝑌</m:t>
                    </m:r>
                  </m:oMath>
                </a14:m>
                <a:r>
                  <a:rPr lang="en-CA" dirty="0"/>
                  <a:t> = average long-term biomass (SSB) from fishing at a constant </a:t>
                </a:r>
                <a14:m>
                  <m:oMath xmlns:m="http://schemas.openxmlformats.org/officeDocument/2006/math">
                    <m:r>
                      <a:rPr lang="en-CA" i="1" dirty="0" smtClean="0">
                        <a:latin typeface="Cambria Math" panose="02040503050406030204" pitchFamily="18" charset="0"/>
                      </a:rPr>
                      <m:t>𝐹</m:t>
                    </m:r>
                    <m:r>
                      <a:rPr lang="en-CA" i="1" baseline="-25000" dirty="0">
                        <a:latin typeface="Cambria Math" panose="02040503050406030204" pitchFamily="18" charset="0"/>
                      </a:rPr>
                      <m:t>𝑀𝑆𝑌</m:t>
                    </m:r>
                  </m:oMath>
                </a14:m>
                <a:r>
                  <a:rPr lang="en-CA" dirty="0"/>
                  <a:t> over the long term</a:t>
                </a:r>
              </a:p>
              <a:p>
                <a:endParaRPr lang="en-US" dirty="0"/>
              </a:p>
              <a:p>
                <a:endParaRPr lang="en-CA" baseline="-25000" dirty="0"/>
              </a:p>
              <a:p>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89709" y="1435096"/>
                <a:ext cx="10515600" cy="1931728"/>
              </a:xfrm>
              <a:blipFill>
                <a:blip r:embed="rId2"/>
                <a:stretch>
                  <a:fillRect l="-812" t="-3155" b="-599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54872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07473" y="1628486"/>
                <a:ext cx="11112062" cy="1931728"/>
              </a:xfrm>
            </p:spPr>
            <p:txBody>
              <a:bodyPr>
                <a:normAutofit fontScale="92500"/>
              </a:bodyPr>
              <a:lstStyle/>
              <a:p>
                <a:endParaRPr lang="en-US" dirty="0"/>
              </a:p>
              <a:p>
                <a14:m>
                  <m:oMath xmlns:m="http://schemas.openxmlformats.org/officeDocument/2006/math">
                    <m:r>
                      <a:rPr lang="en-US" sz="3000" i="1" dirty="0" smtClean="0">
                        <a:solidFill>
                          <a:srgbClr val="C00000"/>
                        </a:solidFill>
                        <a:latin typeface="Cambria Math" panose="02040503050406030204" pitchFamily="18" charset="0"/>
                      </a:rPr>
                      <m:t>𝑌𝑖𝑒𝑙𝑑</m:t>
                    </m:r>
                    <m:r>
                      <a:rPr lang="en-US" sz="3000" i="1" baseline="-25000" dirty="0" err="1">
                        <a:solidFill>
                          <a:srgbClr val="C00000"/>
                        </a:solidFill>
                        <a:latin typeface="Cambria Math" panose="02040503050406030204" pitchFamily="18" charset="0"/>
                      </a:rPr>
                      <m:t>𝐹</m:t>
                    </m:r>
                    <m:r>
                      <a:rPr lang="en-US" sz="3000" i="1" dirty="0">
                        <a:latin typeface="Cambria Math" panose="02040503050406030204" pitchFamily="18" charset="0"/>
                      </a:rPr>
                      <m:t> = </m:t>
                    </m:r>
                    <m:r>
                      <a:rPr lang="en-US" sz="3000" i="1" dirty="0">
                        <a:solidFill>
                          <a:schemeClr val="accent6">
                            <a:lumMod val="75000"/>
                          </a:schemeClr>
                        </a:solidFill>
                        <a:latin typeface="Cambria Math" panose="02040503050406030204" pitchFamily="18" charset="0"/>
                      </a:rPr>
                      <m:t>𝑌𝑃𝑅</m:t>
                    </m:r>
                    <m:r>
                      <a:rPr lang="en-US" sz="3000" i="1" baseline="-25000" dirty="0">
                        <a:solidFill>
                          <a:schemeClr val="accent6">
                            <a:lumMod val="75000"/>
                          </a:schemeClr>
                        </a:solidFill>
                        <a:latin typeface="Cambria Math" panose="02040503050406030204" pitchFamily="18" charset="0"/>
                      </a:rPr>
                      <m:t>𝐹</m:t>
                    </m:r>
                    <m:r>
                      <a:rPr lang="en-US" sz="3000" i="1" dirty="0">
                        <a:solidFill>
                          <a:schemeClr val="accent6">
                            <a:lumMod val="75000"/>
                          </a:schemeClr>
                        </a:solidFill>
                        <a:latin typeface="Cambria Math" panose="02040503050406030204" pitchFamily="18" charset="0"/>
                      </a:rPr>
                      <m:t> </m:t>
                    </m:r>
                    <m:r>
                      <a:rPr lang="en-US" sz="3000" i="1" dirty="0">
                        <a:latin typeface="Cambria Math" panose="02040503050406030204" pitchFamily="18" charset="0"/>
                      </a:rPr>
                      <m:t>× </m:t>
                    </m:r>
                    <m:r>
                      <a:rPr lang="en-US" sz="3000" i="1" dirty="0">
                        <a:solidFill>
                          <a:srgbClr val="7030A0"/>
                        </a:solidFill>
                        <a:latin typeface="Cambria Math" panose="02040503050406030204" pitchFamily="18" charset="0"/>
                      </a:rPr>
                      <m:t>𝑅</m:t>
                    </m:r>
                    <m:r>
                      <a:rPr lang="en-US" sz="3000" i="1" baseline="-25000" dirty="0">
                        <a:solidFill>
                          <a:srgbClr val="7030A0"/>
                        </a:solidFill>
                        <a:latin typeface="Cambria Math" panose="02040503050406030204" pitchFamily="18" charset="0"/>
                      </a:rPr>
                      <m:t>𝐹</m:t>
                    </m:r>
                  </m:oMath>
                </a14:m>
                <a:endParaRPr lang="en-US" sz="3000" baseline="-25000" dirty="0">
                  <a:solidFill>
                    <a:srgbClr val="7030A0"/>
                  </a:solidFill>
                </a:endParaRPr>
              </a:p>
              <a:p>
                <a:endParaRPr lang="en-US" sz="3000" baseline="-25000" dirty="0">
                  <a:solidFill>
                    <a:srgbClr val="7030A0"/>
                  </a:solidFill>
                </a:endParaRPr>
              </a:p>
              <a:p>
                <a14:m>
                  <m:oMath xmlns:m="http://schemas.openxmlformats.org/officeDocument/2006/math">
                    <m:r>
                      <a:rPr lang="en-CA" sz="3000" i="1" dirty="0">
                        <a:solidFill>
                          <a:schemeClr val="accent2"/>
                        </a:solidFill>
                        <a:latin typeface="Cambria Math" panose="02040503050406030204" pitchFamily="18" charset="0"/>
                      </a:rPr>
                      <m:t>𝐹</m:t>
                    </m:r>
                    <m:r>
                      <a:rPr lang="en-CA" sz="3000" i="1" baseline="-25000" dirty="0">
                        <a:solidFill>
                          <a:schemeClr val="accent2"/>
                        </a:solidFill>
                        <a:latin typeface="Cambria Math" panose="02040503050406030204" pitchFamily="18" charset="0"/>
                      </a:rPr>
                      <m:t>𝑀𝑆𝑌</m:t>
                    </m:r>
                    <m:r>
                      <m:rPr>
                        <m:nor/>
                      </m:rPr>
                      <a:rPr lang="en-CA" sz="3000" baseline="-25000" dirty="0"/>
                      <m:t> </m:t>
                    </m:r>
                  </m:oMath>
                </a14:m>
                <a:r>
                  <a:rPr lang="en-US" sz="3000" dirty="0"/>
                  <a:t>: calculate yield for various </a:t>
                </a:r>
                <a14:m>
                  <m:oMath xmlns:m="http://schemas.openxmlformats.org/officeDocument/2006/math">
                    <m:r>
                      <a:rPr lang="en-US" sz="3000" i="1" dirty="0" smtClean="0">
                        <a:latin typeface="Cambria Math" panose="02040503050406030204" pitchFamily="18" charset="0"/>
                      </a:rPr>
                      <m:t>𝐹</m:t>
                    </m:r>
                  </m:oMath>
                </a14:m>
                <a:r>
                  <a:rPr lang="en-US" sz="3000" dirty="0"/>
                  <a:t> and identify the </a:t>
                </a:r>
                <a14:m>
                  <m:oMath xmlns:m="http://schemas.openxmlformats.org/officeDocument/2006/math">
                    <m:r>
                      <a:rPr lang="en-US" sz="3000" i="1" dirty="0">
                        <a:latin typeface="Cambria Math" panose="02040503050406030204" pitchFamily="18" charset="0"/>
                      </a:rPr>
                      <m:t>𝐹</m:t>
                    </m:r>
                  </m:oMath>
                </a14:m>
                <a:r>
                  <a:rPr lang="en-US" sz="3000" dirty="0"/>
                  <a:t> where yield is at its maximum</a:t>
                </a:r>
                <a:endParaRPr lang="en-CA" sz="3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07473" y="1628486"/>
                <a:ext cx="11112062" cy="1931728"/>
              </a:xfrm>
              <a:blipFill>
                <a:blip r:embed="rId2"/>
                <a:stretch>
                  <a:fillRect b="-24290"/>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mc:AlternateContent xmlns:mc="http://schemas.openxmlformats.org/markup-compatibility/2006">
        <mc:Choice xmlns:a14="http://schemas.microsoft.com/office/drawing/2010/main" Requires="a14">
          <p:sp>
            <p:nvSpPr>
              <p:cNvPr id="4" name="TextBox 3"/>
              <p:cNvSpPr txBox="1"/>
              <p:nvPr/>
            </p:nvSpPr>
            <p:spPr>
              <a:xfrm>
                <a:off x="5410596" y="1296410"/>
                <a:ext cx="4987240" cy="461665"/>
              </a:xfrm>
              <a:prstGeom prst="rect">
                <a:avLst/>
              </a:prstGeom>
              <a:noFill/>
            </p:spPr>
            <p:txBody>
              <a:bodyPr wrap="square" rtlCol="0">
                <a:spAutoFit/>
              </a:bodyPr>
              <a:lstStyle/>
              <a:p>
                <a:r>
                  <a:rPr lang="en-US" sz="2400" dirty="0">
                    <a:solidFill>
                      <a:srgbClr val="C00000"/>
                    </a:solidFill>
                  </a:rPr>
                  <a:t>Equilibrium Yield at a specified </a:t>
                </a:r>
                <a14:m>
                  <m:oMath xmlns:m="http://schemas.openxmlformats.org/officeDocument/2006/math">
                    <m:r>
                      <a:rPr lang="en-US" sz="2400" i="1" dirty="0" smtClean="0">
                        <a:solidFill>
                          <a:srgbClr val="C00000"/>
                        </a:solidFill>
                        <a:latin typeface="Cambria Math" panose="02040503050406030204" pitchFamily="18" charset="0"/>
                      </a:rPr>
                      <m:t>𝐹</m:t>
                    </m:r>
                  </m:oMath>
                </a14:m>
                <a:endParaRPr lang="en-CA" sz="2400" dirty="0">
                  <a:solidFill>
                    <a:srgbClr val="C00000"/>
                  </a:solidFill>
                </a:endParaRPr>
              </a:p>
            </p:txBody>
          </p:sp>
        </mc:Choice>
        <mc:Fallback>
          <p:sp>
            <p:nvSpPr>
              <p:cNvPr id="4" name="TextBox 3"/>
              <p:cNvSpPr txBox="1">
                <a:spLocks noRot="1" noChangeAspect="1" noMove="1" noResize="1" noEditPoints="1" noAdjustHandles="1" noChangeArrowheads="1" noChangeShapeType="1" noTextEdit="1"/>
              </p:cNvSpPr>
              <p:nvPr/>
            </p:nvSpPr>
            <p:spPr>
              <a:xfrm>
                <a:off x="5410596" y="1296410"/>
                <a:ext cx="4987240" cy="461665"/>
              </a:xfrm>
              <a:prstGeom prst="rect">
                <a:avLst/>
              </a:prstGeom>
              <a:blipFill>
                <a:blip r:embed="rId4"/>
                <a:stretch>
                  <a:fillRect l="-1956" t="-10667" b="-30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5410596" y="1695803"/>
                <a:ext cx="4987240" cy="461665"/>
              </a:xfrm>
              <a:prstGeom prst="rect">
                <a:avLst/>
              </a:prstGeom>
              <a:noFill/>
            </p:spPr>
            <p:txBody>
              <a:bodyPr wrap="square" rtlCol="0">
                <a:spAutoFit/>
              </a:bodyPr>
              <a:lstStyle/>
              <a:p>
                <a:r>
                  <a:rPr lang="en-US" sz="2400" dirty="0">
                    <a:solidFill>
                      <a:schemeClr val="accent6">
                        <a:lumMod val="75000"/>
                      </a:schemeClr>
                    </a:solidFill>
                  </a:rPr>
                  <a:t>Yield-per-recruit at a specified </a:t>
                </a:r>
                <a14:m>
                  <m:oMath xmlns:m="http://schemas.openxmlformats.org/officeDocument/2006/math">
                    <m:r>
                      <a:rPr lang="en-US" sz="2400" i="1" dirty="0" smtClean="0">
                        <a:solidFill>
                          <a:schemeClr val="accent6">
                            <a:lumMod val="75000"/>
                          </a:schemeClr>
                        </a:solidFill>
                        <a:latin typeface="Cambria Math" panose="02040503050406030204" pitchFamily="18" charset="0"/>
                      </a:rPr>
                      <m:t>𝐹</m:t>
                    </m:r>
                  </m:oMath>
                </a14:m>
                <a:endParaRPr lang="en-CA" sz="2400" dirty="0">
                  <a:solidFill>
                    <a:schemeClr val="accent6">
                      <a:lumMod val="75000"/>
                    </a:schemeClr>
                  </a:solidFill>
                </a:endParaRPr>
              </a:p>
            </p:txBody>
          </p:sp>
        </mc:Choice>
        <mc:Fallback>
          <p:sp>
            <p:nvSpPr>
              <p:cNvPr id="10" name="TextBox 9"/>
              <p:cNvSpPr txBox="1">
                <a:spLocks noRot="1" noChangeAspect="1" noMove="1" noResize="1" noEditPoints="1" noAdjustHandles="1" noChangeArrowheads="1" noChangeShapeType="1" noTextEdit="1"/>
              </p:cNvSpPr>
              <p:nvPr/>
            </p:nvSpPr>
            <p:spPr>
              <a:xfrm>
                <a:off x="5410596" y="1695803"/>
                <a:ext cx="4987240" cy="461665"/>
              </a:xfrm>
              <a:prstGeom prst="rect">
                <a:avLst/>
              </a:prstGeom>
              <a:blipFill>
                <a:blip r:embed="rId5"/>
                <a:stretch>
                  <a:fillRect l="-1956" t="-10526" b="-289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5170069" y="2154558"/>
                <a:ext cx="5306953" cy="461665"/>
              </a:xfrm>
              <a:prstGeom prst="rect">
                <a:avLst/>
              </a:prstGeom>
              <a:noFill/>
            </p:spPr>
            <p:txBody>
              <a:bodyPr wrap="square" rtlCol="0">
                <a:spAutoFit/>
              </a:bodyPr>
              <a:lstStyle/>
              <a:p>
                <a:r>
                  <a:rPr lang="en-US" sz="2400" dirty="0">
                    <a:solidFill>
                      <a:srgbClr val="7030A0"/>
                    </a:solidFill>
                  </a:rPr>
                  <a:t>Equilibrium Recruitment at a specified </a:t>
                </a:r>
                <a14:m>
                  <m:oMath xmlns:m="http://schemas.openxmlformats.org/officeDocument/2006/math">
                    <m:r>
                      <a:rPr lang="en-US" sz="2400" i="1" dirty="0" smtClean="0">
                        <a:solidFill>
                          <a:srgbClr val="7030A0"/>
                        </a:solidFill>
                        <a:latin typeface="Cambria Math" panose="02040503050406030204" pitchFamily="18" charset="0"/>
                      </a:rPr>
                      <m:t>𝐹</m:t>
                    </m:r>
                  </m:oMath>
                </a14:m>
                <a:endParaRPr lang="en-CA" sz="2400" dirty="0">
                  <a:solidFill>
                    <a:srgbClr val="7030A0"/>
                  </a:solidFill>
                </a:endParaRPr>
              </a:p>
            </p:txBody>
          </p:sp>
        </mc:Choice>
        <mc:Fallback>
          <p:sp>
            <p:nvSpPr>
              <p:cNvPr id="11" name="TextBox 10"/>
              <p:cNvSpPr txBox="1">
                <a:spLocks noRot="1" noChangeAspect="1" noMove="1" noResize="1" noEditPoints="1" noAdjustHandles="1" noChangeArrowheads="1" noChangeShapeType="1" noTextEdit="1"/>
              </p:cNvSpPr>
              <p:nvPr/>
            </p:nvSpPr>
            <p:spPr>
              <a:xfrm>
                <a:off x="5170069" y="2154558"/>
                <a:ext cx="5306953" cy="461665"/>
              </a:xfrm>
              <a:prstGeom prst="rect">
                <a:avLst/>
              </a:prstGeom>
              <a:blipFill>
                <a:blip r:embed="rId6"/>
                <a:stretch>
                  <a:fillRect l="-1722"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p:spTree>
    <p:extLst>
      <p:ext uri="{BB962C8B-B14F-4D97-AF65-F5344CB8AC3E}">
        <p14:creationId xmlns:p14="http://schemas.microsoft.com/office/powerpoint/2010/main" val="187162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0515600" cy="1931728"/>
              </a:xfrm>
            </p:spPr>
            <p:txBody>
              <a:bodyPr>
                <a:normAutofit/>
              </a:bodyPr>
              <a:lstStyle/>
              <a:p>
                <a14:m>
                  <m:oMath xmlns:m="http://schemas.openxmlformats.org/officeDocument/2006/math">
                    <m:r>
                      <m:rPr>
                        <m:sty m:val="p"/>
                      </m:rPr>
                      <a:rPr lang="en-US" sz="3200" i="0" dirty="0" smtClean="0">
                        <a:solidFill>
                          <a:srgbClr val="C00000"/>
                        </a:solidFill>
                        <a:latin typeface="Cambria Math" panose="02040503050406030204" pitchFamily="18" charset="0"/>
                      </a:rPr>
                      <m:t>MSY</m:t>
                    </m:r>
                    <m:r>
                      <a:rPr lang="en-US" sz="3200" b="0" i="0" dirty="0" smtClean="0">
                        <a:solidFill>
                          <a:schemeClr val="tx1"/>
                        </a:solidFill>
                        <a:latin typeface="Cambria Math" panose="02040503050406030204" pitchFamily="18" charset="0"/>
                      </a:rPr>
                      <m:t>=</m:t>
                    </m:r>
                  </m:oMath>
                </a14:m>
                <a:r>
                  <a:rPr lang="en-US" sz="3200" dirty="0"/>
                  <a:t> yield at </a:t>
                </a:r>
                <a14:m>
                  <m:oMath xmlns:m="http://schemas.openxmlformats.org/officeDocument/2006/math">
                    <m:r>
                      <a:rPr lang="en-CA" sz="3200" i="1" dirty="0" smtClean="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a:p>
                <a14:m>
                  <m:oMath xmlns:m="http://schemas.openxmlformats.org/officeDocument/2006/math">
                    <m:sSub>
                      <m:sSubPr>
                        <m:ctrlPr>
                          <a:rPr lang="en-US" sz="3200" i="1" dirty="0" smtClean="0">
                            <a:solidFill>
                              <a:srgbClr val="0000FF"/>
                            </a:solidFill>
                            <a:latin typeface="Cambria Math" panose="02040503050406030204" pitchFamily="18" charset="0"/>
                          </a:rPr>
                        </m:ctrlPr>
                      </m:sSubPr>
                      <m:e>
                        <m:r>
                          <a:rPr lang="en-US" sz="3200" b="0" i="1" dirty="0" smtClean="0">
                            <a:solidFill>
                              <a:srgbClr val="0000FF"/>
                            </a:solidFill>
                            <a:latin typeface="Cambria Math" panose="02040503050406030204" pitchFamily="18" charset="0"/>
                          </a:rPr>
                          <m:t>𝑆𝑆𝐵</m:t>
                        </m:r>
                      </m:e>
                      <m:sub>
                        <m:r>
                          <m:rPr>
                            <m:sty m:val="p"/>
                          </m:rPr>
                          <a:rPr lang="en-US" sz="3200" b="0" i="0" dirty="0" smtClean="0">
                            <a:solidFill>
                              <a:srgbClr val="0000FF"/>
                            </a:solidFill>
                            <a:latin typeface="Cambria Math" panose="02040503050406030204" pitchFamily="18" charset="0"/>
                          </a:rPr>
                          <m:t>MSY</m:t>
                        </m:r>
                      </m:sub>
                    </m:sSub>
                    <m:r>
                      <a:rPr lang="en-US" sz="3200" b="0" i="0" dirty="0" smtClean="0">
                        <a:solidFill>
                          <a:schemeClr val="tx1"/>
                        </a:solidFill>
                        <a:latin typeface="Cambria Math" panose="02040503050406030204" pitchFamily="18" charset="0"/>
                      </a:rPr>
                      <m:t>=</m:t>
                    </m:r>
                  </m:oMath>
                </a14:m>
                <a:r>
                  <a:rPr lang="en-US" sz="3200" baseline="-25000" dirty="0">
                    <a:solidFill>
                      <a:schemeClr val="tx1"/>
                    </a:solidFill>
                  </a:rPr>
                  <a:t> </a:t>
                </a:r>
                <a:r>
                  <a:rPr lang="en-US" sz="3200" dirty="0">
                    <a:solidFill>
                      <a:schemeClr val="tx1"/>
                    </a:solidFill>
                  </a:rPr>
                  <a:t>equilibrium biomass at </a:t>
                </a:r>
                <a14:m>
                  <m:oMath xmlns:m="http://schemas.openxmlformats.org/officeDocument/2006/math">
                    <m:r>
                      <a:rPr lang="en-CA" sz="3200" i="1" dirty="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931728"/>
              </a:xfrm>
              <a:blipFill>
                <a:blip r:embed="rId2"/>
                <a:stretch>
                  <a:fillRect t="-6309"/>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70D57F6-36A4-4091-9911-27AA5154FC66}"/>
              </a:ext>
            </a:extLst>
          </p:cNvPr>
          <p:cNvSpPr txBox="1"/>
          <p:nvPr/>
        </p:nvSpPr>
        <p:spPr>
          <a:xfrm>
            <a:off x="838200" y="3963385"/>
            <a:ext cx="3752008" cy="369332"/>
          </a:xfrm>
          <a:prstGeom prst="rect">
            <a:avLst/>
          </a:prstGeom>
          <a:noFill/>
        </p:spPr>
        <p:txBody>
          <a:bodyPr wrap="square" rtlCol="0">
            <a:spAutoFit/>
          </a:bodyPr>
          <a:lstStyle/>
          <a:p>
            <a:r>
              <a:rPr lang="en-US" dirty="0">
                <a:solidFill>
                  <a:srgbClr val="C00000"/>
                </a:solidFill>
              </a:rPr>
              <a:t>MSY</a:t>
            </a:r>
            <a:endParaRPr lang="en-CA" dirty="0">
              <a:solidFill>
                <a:srgbClr val="C00000"/>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FCA2943-3989-49E1-A702-DF8FF7A3DA64}"/>
                  </a:ext>
                </a:extLst>
              </p:cNvPr>
              <p:cNvSpPr txBox="1"/>
              <p:nvPr/>
            </p:nvSpPr>
            <p:spPr>
              <a:xfrm>
                <a:off x="7285801"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5" name="TextBox 14">
                <a:extLst>
                  <a:ext uri="{FF2B5EF4-FFF2-40B4-BE49-F238E27FC236}">
                    <a16:creationId xmlns:a16="http://schemas.microsoft.com/office/drawing/2014/main" id="{0FCA2943-3989-49E1-A702-DF8FF7A3DA64}"/>
                  </a:ext>
                </a:extLst>
              </p:cNvPr>
              <p:cNvSpPr txBox="1">
                <a:spLocks noRot="1" noChangeAspect="1" noMove="1" noResize="1" noEditPoints="1" noAdjustHandles="1" noChangeArrowheads="1" noChangeShapeType="1" noTextEdit="1"/>
              </p:cNvSpPr>
              <p:nvPr/>
            </p:nvSpPr>
            <p:spPr>
              <a:xfrm>
                <a:off x="7285801" y="6103222"/>
                <a:ext cx="588442" cy="369332"/>
              </a:xfrm>
              <a:prstGeom prst="rect">
                <a:avLst/>
              </a:prstGeom>
              <a:blipFill>
                <a:blip r:embed="rId10"/>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C38F24-4EAB-4A60-8FF0-8A2040D9AF24}"/>
                  </a:ext>
                </a:extLst>
              </p:cNvPr>
              <p:cNvSpPr txBox="1"/>
              <p:nvPr/>
            </p:nvSpPr>
            <p:spPr>
              <a:xfrm>
                <a:off x="7593780" y="5312818"/>
                <a:ext cx="9042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0000FF"/>
                              </a:solidFill>
                              <a:latin typeface="Cambria Math" panose="02040503050406030204" pitchFamily="18" charset="0"/>
                            </a:rPr>
                          </m:ctrlPr>
                        </m:sSubPr>
                        <m:e>
                          <m:r>
                            <a:rPr lang="en-US" b="0" i="1" dirty="0" smtClean="0">
                              <a:solidFill>
                                <a:srgbClr val="0000FF"/>
                              </a:solidFill>
                              <a:latin typeface="Cambria Math" panose="02040503050406030204" pitchFamily="18" charset="0"/>
                            </a:rPr>
                            <m:t>𝑆𝑆𝐵</m:t>
                          </m:r>
                        </m:e>
                        <m:sub>
                          <m:r>
                            <a:rPr lang="en-US" b="0" i="1" dirty="0" smtClean="0">
                              <a:solidFill>
                                <a:srgbClr val="0000FF"/>
                              </a:solidFill>
                              <a:latin typeface="Cambria Math" panose="02040503050406030204" pitchFamily="18" charset="0"/>
                            </a:rPr>
                            <m:t>𝑀𝑆𝑌</m:t>
                          </m:r>
                        </m:sub>
                      </m:sSub>
                    </m:oMath>
                  </m:oMathPara>
                </a14:m>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72C38F24-4EAB-4A60-8FF0-8A2040D9AF24}"/>
                  </a:ext>
                </a:extLst>
              </p:cNvPr>
              <p:cNvSpPr txBox="1">
                <a:spLocks noRot="1" noChangeAspect="1" noMove="1" noResize="1" noEditPoints="1" noAdjustHandles="1" noChangeArrowheads="1" noChangeShapeType="1" noTextEdit="1"/>
              </p:cNvSpPr>
              <p:nvPr/>
            </p:nvSpPr>
            <p:spPr>
              <a:xfrm>
                <a:off x="7593780" y="5312818"/>
                <a:ext cx="904267"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0594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2 and 3</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these calculations in R in Exercise 2</a:t>
            </a:r>
          </a:p>
          <a:p>
            <a:endParaRPr lang="en-US" dirty="0"/>
          </a:p>
          <a:p>
            <a:r>
              <a:rPr lang="en-US" dirty="0"/>
              <a:t>Exercise 3 can be done on your own prior to the Nov 22 session</a:t>
            </a:r>
          </a:p>
        </p:txBody>
      </p:sp>
    </p:spTree>
    <p:extLst>
      <p:ext uri="{BB962C8B-B14F-4D97-AF65-F5344CB8AC3E}">
        <p14:creationId xmlns:p14="http://schemas.microsoft.com/office/powerpoint/2010/main" val="7225647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19061</TotalTime>
  <Words>9609</Words>
  <Application>Microsoft Office PowerPoint</Application>
  <PresentationFormat>Widescreen</PresentationFormat>
  <Paragraphs>894</Paragraphs>
  <Slides>115</Slides>
  <Notes>7</Notes>
  <HiddenSlides>2</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115</vt:i4>
      </vt:variant>
    </vt:vector>
  </HeadingPairs>
  <TitlesOfParts>
    <vt:vector size="125" baseType="lpstr">
      <vt:lpstr>Arial</vt:lpstr>
      <vt:lpstr>Calibri</vt:lpstr>
      <vt:lpstr>Calibri Light</vt:lpstr>
      <vt:lpstr>Cambria Math</vt:lpstr>
      <vt:lpstr>Century Gothic</vt:lpstr>
      <vt:lpstr>Noto Sans</vt:lpstr>
      <vt:lpstr>Times New Roman</vt:lpstr>
      <vt:lpstr>Wingdings</vt:lpstr>
      <vt:lpstr>Office Theme</vt:lpstr>
      <vt:lpstr>Equation</vt:lpstr>
      <vt:lpstr>Reference Points 101</vt:lpstr>
      <vt:lpstr>Objectives</vt:lpstr>
      <vt:lpstr>Objectives</vt:lpstr>
      <vt:lpstr>Exercises</vt:lpstr>
      <vt:lpstr>Outline – Day 1</vt:lpstr>
      <vt:lpstr>Outline – Day 1 (hide)</vt:lpstr>
      <vt:lpstr>Outline – Day 2 (Hide)</vt:lpstr>
      <vt:lpstr>1. What are Reference Points?</vt:lpstr>
      <vt:lpstr>What are reference points?</vt:lpstr>
      <vt:lpstr>What are reference points?</vt:lpstr>
      <vt:lpstr>What are reference points?</vt:lpstr>
      <vt:lpstr>What are reference points?</vt:lpstr>
      <vt:lpstr>DFO: Reference Points (PA Framework)</vt:lpstr>
      <vt:lpstr>DFO: Reference Points (PA Framework)</vt:lpstr>
      <vt:lpstr>DFO: Reference Points (PA Framework)</vt:lpstr>
      <vt:lpstr>DFO: Reference Points (PA Framework)</vt:lpstr>
      <vt:lpstr>DFO: Reference Points (PA Framework)</vt:lpstr>
      <vt:lpstr>Roles of Reference Points</vt:lpstr>
      <vt:lpstr>Roles of Reference Points</vt:lpstr>
      <vt:lpstr>Reference points in stock assessment</vt:lpstr>
      <vt:lpstr>2. Equilibrium Assumptions</vt:lpstr>
      <vt:lpstr>Equilibrium reference points</vt:lpstr>
      <vt:lpstr>What is Equilibrium?</vt:lpstr>
      <vt:lpstr>What is Equilibrium?</vt:lpstr>
      <vt:lpstr>3. What is MSY?</vt:lpstr>
      <vt:lpstr>Maximum Sustainable Yield (MSY)</vt:lpstr>
      <vt:lpstr>Surplus Production Models</vt:lpstr>
      <vt:lpstr>Surplus Production (SP) Models</vt:lpstr>
      <vt:lpstr>MSY Theory</vt:lpstr>
      <vt:lpstr>Surplus Production Curve</vt:lpstr>
      <vt:lpstr>Equilibrium yield curve</vt:lpstr>
      <vt:lpstr>MSY as target/limit</vt:lpstr>
      <vt:lpstr>MSY in Canadian Policy</vt:lpstr>
      <vt:lpstr>References</vt:lpstr>
      <vt:lpstr>4. Reference Points in Surplus Production Models</vt:lpstr>
      <vt:lpstr>Reference points from the Schaefer Model1</vt:lpstr>
      <vt:lpstr>Reference points from the Schaefer Model</vt:lpstr>
      <vt:lpstr>BMSY from the Schaefer Model</vt:lpstr>
      <vt:lpstr>MSY from the Schaefer Model</vt:lpstr>
      <vt:lpstr>UMSY from the Schaefer Model</vt:lpstr>
      <vt:lpstr>Reference points from the Schaefer Model1</vt:lpstr>
      <vt:lpstr>Exercise 1</vt:lpstr>
      <vt:lpstr>5. Recruitment Productivity</vt:lpstr>
      <vt:lpstr>Limitations of Surplus Production Models – MOVED THIS SLIDE UP</vt:lpstr>
      <vt:lpstr>PowerPoint Presentation</vt:lpstr>
      <vt:lpstr>Productivity</vt:lpstr>
      <vt:lpstr>Productivity is a composite function of:</vt:lpstr>
      <vt:lpstr>Density dependence in juvenile survival (recruitment compensation)</vt:lpstr>
      <vt:lpstr>Density dependence in juvenile survival</vt:lpstr>
      <vt:lpstr>Linear density dependence in juvenile natural mortality predicts asymptotic stock-recruit relationships</vt:lpstr>
      <vt:lpstr>Recruitment compensation (Beverton-Holt SRR)</vt:lpstr>
      <vt:lpstr>Recruitment compensation (Beverton-Holt SRR)</vt:lpstr>
      <vt:lpstr>Recruitment compensation (Beverton-Holt SRR)</vt:lpstr>
      <vt:lpstr>Steepness (h)</vt:lpstr>
      <vt:lpstr>Steepness and CR are analytically related</vt:lpstr>
      <vt:lpstr>RF add slide showing alpha and beta in terms of h and R0</vt:lpstr>
      <vt:lpstr>6. Reference Points in Age-structured Models</vt:lpstr>
      <vt:lpstr>Examples of Limit Reference Points</vt:lpstr>
      <vt:lpstr>Some Equilibrium Reference Points</vt:lpstr>
      <vt:lpstr>Per-recruit Calculations</vt:lpstr>
      <vt:lpstr>Per-recruit Calculations</vt:lpstr>
      <vt:lpstr>Per-Recruit Calculations 1. Mortality Rates Do we need both this slide and the next? They say more or less the same thing</vt:lpstr>
      <vt:lpstr>Per-Recruit Calculations 1. Mortality Rates</vt:lpstr>
      <vt:lpstr>Per-Recruit Reference Points 1. Mortality Rates</vt:lpstr>
      <vt:lpstr>Per-Recruit Calculations 1. Mortality Rates</vt:lpstr>
      <vt:lpstr>Per-Recruit Calculations 1. Mortality Rates</vt:lpstr>
      <vt:lpstr>Per-Recruit Calculations 1. Mortality Rates</vt:lpstr>
      <vt:lpstr>Per-Recruit Calculations 1. Mortality Rates</vt:lpstr>
      <vt:lpstr>Per-Recruit Calculations 2. Survivorship</vt:lpstr>
      <vt:lpstr>Per-Recruit Calculations 2. Unfished Survivorship</vt:lpstr>
      <vt:lpstr>Per-Recruit Calculations 2. Unfished Survivorship</vt:lpstr>
      <vt:lpstr>Per-Recruit Calculations 2. Unfished Survivorship</vt:lpstr>
      <vt:lpstr>Per-Recruit Calculations 2. Survivorship</vt:lpstr>
      <vt:lpstr>Per-Recruit Calculations 3. Unfished SSB-per-Recruit</vt:lpstr>
      <vt:lpstr>Per-Recruit Calculations 3. SSB-per-Recruit</vt:lpstr>
      <vt:lpstr>Per-Recruit Calculations 3. Eggs-per-Recruit</vt:lpstr>
      <vt:lpstr>Per-Recruit Calculations 3. SSB-per-Recruit or Eggs-per-Recruit</vt:lpstr>
      <vt:lpstr>Per-Recruit Reference Points 4. Yield-per-Recruit (YPR)</vt:lpstr>
      <vt:lpstr>Per-Recruit Reference Points 4. Yield-per-Recruit (YPR)</vt:lpstr>
      <vt:lpstr>Per-Recruit Reference Points 4. Yield-per-Recruit (YPR)</vt:lpstr>
      <vt:lpstr>Next step: Yield-per-Recruit  Yield </vt:lpstr>
      <vt:lpstr>Reference Point Calculations</vt:lpstr>
      <vt:lpstr>PowerPoint Presentation</vt:lpstr>
      <vt:lpstr>Reference Points</vt:lpstr>
      <vt:lpstr>Reference Points 1. Unfished Equilibrium Biomass B0</vt:lpstr>
      <vt:lpstr>Reference Points 1. Unfished Equilibrium Biomass B0</vt:lpstr>
      <vt:lpstr>Reference Points 1. Unfished Equilibrium Biomass B0</vt:lpstr>
      <vt:lpstr>Reference Points 1. Unfished Equilibrium Biomass B0</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ALTERNATIVE SLIDE: Reference Points 2. Equilibrium Biomass and Recruitment </vt:lpstr>
      <vt:lpstr>Reference Points 3. MSY</vt:lpstr>
      <vt:lpstr>Reference Points 3. MSY</vt:lpstr>
      <vt:lpstr>PowerPoint Presentation</vt:lpstr>
      <vt:lpstr>PowerPoint Presentation</vt:lpstr>
      <vt:lpstr>PowerPoint Presentation</vt:lpstr>
      <vt:lpstr>Reference Points 4. Spawning Potential Ratio (SPR)</vt:lpstr>
      <vt:lpstr>Reference Points 4. Spawning Potential Ratio (SPR)</vt:lpstr>
      <vt:lpstr>Reference Points 4. Spawning Potential Ratio (SPR)</vt:lpstr>
      <vt:lpstr>PowerPoint Presentation</vt:lpstr>
      <vt:lpstr>End day 1 – move SPR to day 2 if we run out of time.</vt:lpstr>
      <vt:lpstr>7. Approaches for Data-limited Stocks</vt:lpstr>
      <vt:lpstr>Approaches for Data-limited Stocks</vt:lpstr>
      <vt:lpstr>Theoretical Proxies for BMSY</vt:lpstr>
      <vt:lpstr>Theoretical Proxies for FMSY</vt:lpstr>
      <vt:lpstr>Historical, Empirical, or Other Proxies for B0 and BMSY</vt:lpstr>
      <vt:lpstr>Catch-only Approaches</vt:lpstr>
      <vt:lpstr>Closed-loop Simulation</vt:lpstr>
      <vt:lpstr>Closed-loop Simulation</vt:lpstr>
      <vt:lpstr>8. Approaches using Multiple Models</vt:lpstr>
      <vt:lpstr>Stock Status from Multiple Models</vt:lpstr>
      <vt:lpstr>Something on multiple OMs in MSE</vt:lpstr>
    </vt:vector>
  </TitlesOfParts>
  <Company>DFO-MPO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TESA/NOG LRP Workshop</dc:title>
  <dc:creator>Barrett, Tim</dc:creator>
  <cp:lastModifiedBy>Forrest, Robyn</cp:lastModifiedBy>
  <cp:revision>347</cp:revision>
  <dcterms:created xsi:type="dcterms:W3CDTF">2021-10-28T18:18:48Z</dcterms:created>
  <dcterms:modified xsi:type="dcterms:W3CDTF">2022-11-13T03:51:19Z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fb733f-faef-464c-9b6d-731b56f94973_Enabled">
    <vt:lpwstr>true</vt:lpwstr>
  </property>
  <property fmtid="{D5CDD505-2E9C-101B-9397-08002B2CF9AE}" pid="3" name="MSIP_Label_1bfb733f-faef-464c-9b6d-731b56f94973_SetDate">
    <vt:lpwstr>2021-10-29T19:01:47Z</vt:lpwstr>
  </property>
  <property fmtid="{D5CDD505-2E9C-101B-9397-08002B2CF9AE}" pid="4" name="MSIP_Label_1bfb733f-faef-464c-9b6d-731b56f94973_Method">
    <vt:lpwstr>Standard</vt:lpwstr>
  </property>
  <property fmtid="{D5CDD505-2E9C-101B-9397-08002B2CF9AE}" pid="5" name="MSIP_Label_1bfb733f-faef-464c-9b6d-731b56f94973_Name">
    <vt:lpwstr>Unclass - Non-Classifié</vt:lpwstr>
  </property>
  <property fmtid="{D5CDD505-2E9C-101B-9397-08002B2CF9AE}" pid="6" name="MSIP_Label_1bfb733f-faef-464c-9b6d-731b56f94973_SiteId">
    <vt:lpwstr>1594fdae-a1d9-4405-915d-011467234338</vt:lpwstr>
  </property>
  <property fmtid="{D5CDD505-2E9C-101B-9397-08002B2CF9AE}" pid="7" name="MSIP_Label_1bfb733f-faef-464c-9b6d-731b56f94973_ActionId">
    <vt:lpwstr>87e431e7-9cbb-4d92-a417-0000612a18d4</vt:lpwstr>
  </property>
</Properties>
</file>